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2"/>
    <p:sldId id="1009" r:id="rId3"/>
    <p:sldId id="1034" r:id="rId4"/>
    <p:sldId id="1010" r:id="rId5"/>
    <p:sldId id="1036" r:id="rId6"/>
    <p:sldId id="1035" r:id="rId7"/>
    <p:sldId id="1011" r:id="rId8"/>
    <p:sldId id="1012" r:id="rId9"/>
    <p:sldId id="1013" r:id="rId10"/>
    <p:sldId id="1015" r:id="rId11"/>
    <p:sldId id="1016" r:id="rId12"/>
    <p:sldId id="1018" r:id="rId13"/>
    <p:sldId id="1019" r:id="rId14"/>
    <p:sldId id="1020" r:id="rId15"/>
    <p:sldId id="1021" r:id="rId16"/>
    <p:sldId id="1039" r:id="rId17"/>
    <p:sldId id="1014" r:id="rId18"/>
    <p:sldId id="1040" r:id="rId19"/>
    <p:sldId id="1022" r:id="rId20"/>
    <p:sldId id="1042" r:id="rId21"/>
    <p:sldId id="1023" r:id="rId22"/>
    <p:sldId id="1024" r:id="rId23"/>
    <p:sldId id="1025" r:id="rId24"/>
    <p:sldId id="1026" r:id="rId25"/>
    <p:sldId id="1043" r:id="rId26"/>
    <p:sldId id="1027" r:id="rId27"/>
    <p:sldId id="1045" r:id="rId28"/>
    <p:sldId id="1044" r:id="rId29"/>
    <p:sldId id="1048" r:id="rId30"/>
    <p:sldId id="1029" r:id="rId31"/>
    <p:sldId id="1030" r:id="rId32"/>
    <p:sldId id="1049" r:id="rId33"/>
    <p:sldId id="1031" r:id="rId34"/>
    <p:sldId id="1032" r:id="rId35"/>
    <p:sldId id="1033" r:id="rId3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028C"/>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150" y="22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6075603"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训练四年级上册英语外研版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333575"/>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dirty="0">
                <a:solidFill>
                  <a:srgbClr val="70AD47">
                    <a:lumMod val="75000"/>
                  </a:srgbClr>
                </a:solidFill>
                <a:ea typeface="楷体" panose="02010609060101010101" pitchFamily="49" charset="-122"/>
                <a:cs typeface="Times New Roman" panose="02020603050405020304" pitchFamily="18" charset="0"/>
              </a:rPr>
              <a:t>第二单元提优测评卷　</a:t>
            </a:r>
            <a:endParaRPr lang="en-US" altLang="zh-CN" sz="6000" dirty="0" smtClean="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6248"/>
          </a:xfrm>
        </p:spPr>
        <p:txBody>
          <a:bodyPr/>
          <a:lstStyle/>
          <a:p>
            <a:pPr hangingPunct="0">
              <a:spcAft>
                <a:spcPts val="0"/>
              </a:spcAf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四、听录音</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选择正确的选项补全表格。</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z="2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4"/>
          <p:cNvSpPr txBox="1">
            <a:spLocks/>
          </p:cNvSpPr>
          <p:nvPr/>
        </p:nvSpPr>
        <p:spPr bwMode="auto">
          <a:xfrm>
            <a:off x="360854" y="4475037"/>
            <a:ext cx="11485848" cy="2103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9138" eaLnBrk="1" hangingPunct="0">
              <a:lnSpc>
                <a:spcPct val="140000"/>
              </a:lnSpc>
              <a:spcAft>
                <a:spcPts val="0"/>
              </a:spcAft>
            </a:pPr>
            <a:r>
              <a:rPr lang="en-US" altLang="zh-CN" sz="24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students go to the farm today. They do some work. Lucy waters the flowers. They look beautiful. Sam feeds the chickens. They are very cute. Danny collects some eggs. They eat the eggs for lunch. Alice milks the cows. They drink the milk for lunch,too. Linda cuts the grass. They are very happy.</a:t>
            </a:r>
            <a:endParaRPr lang="zh-CN" altLang="zh-CN" sz="1100" dirty="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2012656"/>
              </p:ext>
            </p:extLst>
          </p:nvPr>
        </p:nvGraphicFramePr>
        <p:xfrm>
          <a:off x="1532068" y="1370723"/>
          <a:ext cx="4131090" cy="3072384"/>
        </p:xfrm>
        <a:graphic>
          <a:graphicData uri="http://schemas.openxmlformats.org/drawingml/2006/table">
            <a:tbl>
              <a:tblPr firstRow="1" firstCol="1" bandRow="1"/>
              <a:tblGrid>
                <a:gridCol w="1295124">
                  <a:extLst>
                    <a:ext uri="{9D8B030D-6E8A-4147-A177-3AD203B41FA5}">
                      <a16:colId xmlns:a16="http://schemas.microsoft.com/office/drawing/2014/main" val="2702714393"/>
                    </a:ext>
                  </a:extLst>
                </a:gridCol>
                <a:gridCol w="2835966">
                  <a:extLst>
                    <a:ext uri="{9D8B030D-6E8A-4147-A177-3AD203B41FA5}">
                      <a16:colId xmlns:a16="http://schemas.microsoft.com/office/drawing/2014/main" val="2703280872"/>
                    </a:ext>
                  </a:extLst>
                </a:gridCol>
              </a:tblGrid>
              <a:tr h="182281">
                <a:tc gridSpan="2">
                  <a:txBody>
                    <a:bodyPr/>
                    <a:lstStyle/>
                    <a:p>
                      <a:pPr algn="ctr" hangingPunct="0">
                        <a:lnSpc>
                          <a:spcPct val="14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list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622569808"/>
                  </a:ext>
                </a:extLst>
              </a:tr>
              <a:tr h="182281">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Danny</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_________</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1333269"/>
                  </a:ext>
                </a:extLst>
              </a:tr>
              <a:tr h="182281">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Alice</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en-US" altLang="zh-CN" sz="2400" b="0" i="0" u="none" strike="noStrike" kern="1200" cap="none" spc="0" normalizeH="0" baseline="0" noProof="0" dirty="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_________</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8882884"/>
                  </a:ext>
                </a:extLst>
              </a:tr>
              <a:tr h="182281">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Lucy</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en-US" altLang="zh-CN" sz="2400" b="0" i="0" u="none" strike="noStrike" kern="1200" cap="none" spc="0" normalizeH="0" baseline="0" noProof="0" dirty="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_________</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970949"/>
                  </a:ext>
                </a:extLst>
              </a:tr>
              <a:tr h="182281">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Sam</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en-US" altLang="zh-CN" sz="2400" b="0" i="0" u="none" strike="noStrike" kern="1200" cap="none" spc="0" normalizeH="0" baseline="0" noProof="0" dirty="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_________</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621263"/>
                  </a:ext>
                </a:extLst>
              </a:tr>
              <a:tr h="160436">
                <a:tc>
                  <a:txBody>
                    <a:bodyPr/>
                    <a:lstStyle/>
                    <a:p>
                      <a:pPr algn="ctr" hangingPunct="0">
                        <a:lnSpc>
                          <a:spcPct val="14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Linda</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kumimoji="0" lang="en-US" altLang="zh-CN" sz="2400" b="0" i="0" u="none" strike="noStrike" kern="1200" cap="none" spc="0" normalizeH="0" baseline="0" noProof="0" dirty="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_________</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8644998"/>
                  </a:ext>
                </a:extLst>
              </a:tr>
            </a:tbl>
          </a:graphicData>
        </a:graphic>
      </p:graphicFrame>
      <p:sp>
        <p:nvSpPr>
          <p:cNvPr id="6" name="内容占位符 1"/>
          <p:cNvSpPr txBox="1">
            <a:spLocks/>
          </p:cNvSpPr>
          <p:nvPr/>
        </p:nvSpPr>
        <p:spPr bwMode="auto">
          <a:xfrm>
            <a:off x="6527254" y="1340768"/>
            <a:ext cx="3430096" cy="261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Milk</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cows</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Feed</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chickens</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flowers</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eggs</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grass</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154134" y="1938187"/>
            <a:ext cx="407484" cy="461665"/>
          </a:xfrm>
          <a:prstGeom prst="rect">
            <a:avLst/>
          </a:prstGeom>
        </p:spPr>
        <p:txBody>
          <a:bodyPr wrap="none">
            <a:spAutoFit/>
          </a:bodyPr>
          <a:lstStyle/>
          <a:p>
            <a:r>
              <a:rPr lang="en-US" altLang="zh-CN" sz="2400" dirty="0"/>
              <a:t>D</a:t>
            </a:r>
            <a:endParaRPr lang="zh-CN" altLang="en-US" sz="2400" dirty="0"/>
          </a:p>
        </p:txBody>
      </p:sp>
      <p:sp>
        <p:nvSpPr>
          <p:cNvPr id="8" name="矩形 7"/>
          <p:cNvSpPr/>
          <p:nvPr/>
        </p:nvSpPr>
        <p:spPr>
          <a:xfrm>
            <a:off x="4153014" y="2445362"/>
            <a:ext cx="407484" cy="461665"/>
          </a:xfrm>
          <a:prstGeom prst="rect">
            <a:avLst/>
          </a:prstGeom>
        </p:spPr>
        <p:txBody>
          <a:bodyPr wrap="none">
            <a:spAutoFit/>
          </a:bodyPr>
          <a:lstStyle/>
          <a:p>
            <a:r>
              <a:rPr lang="en-US" altLang="zh-CN" sz="2400" dirty="0"/>
              <a:t>A</a:t>
            </a:r>
            <a:endParaRPr lang="zh-CN" altLang="en-US" sz="2400" dirty="0"/>
          </a:p>
        </p:txBody>
      </p:sp>
      <p:sp>
        <p:nvSpPr>
          <p:cNvPr id="9" name="矩形 8"/>
          <p:cNvSpPr/>
          <p:nvPr/>
        </p:nvSpPr>
        <p:spPr>
          <a:xfrm>
            <a:off x="4160417" y="2976762"/>
            <a:ext cx="407484" cy="461665"/>
          </a:xfrm>
          <a:prstGeom prst="rect">
            <a:avLst/>
          </a:prstGeom>
        </p:spPr>
        <p:txBody>
          <a:bodyPr wrap="none">
            <a:spAutoFit/>
          </a:bodyPr>
          <a:lstStyle/>
          <a:p>
            <a:r>
              <a:rPr lang="en-US" altLang="zh-CN" sz="2400" dirty="0"/>
              <a:t>C</a:t>
            </a:r>
            <a:endParaRPr lang="zh-CN" altLang="en-US" sz="2400" dirty="0"/>
          </a:p>
        </p:txBody>
      </p:sp>
      <p:sp>
        <p:nvSpPr>
          <p:cNvPr id="10" name="矩形 9"/>
          <p:cNvSpPr/>
          <p:nvPr/>
        </p:nvSpPr>
        <p:spPr>
          <a:xfrm>
            <a:off x="4168746" y="3481859"/>
            <a:ext cx="389850" cy="461665"/>
          </a:xfrm>
          <a:prstGeom prst="rect">
            <a:avLst/>
          </a:prstGeom>
        </p:spPr>
        <p:txBody>
          <a:bodyPr wrap="none">
            <a:spAutoFit/>
          </a:bodyPr>
          <a:lstStyle/>
          <a:p>
            <a:r>
              <a:rPr lang="en-US" altLang="zh-CN" sz="2400" dirty="0"/>
              <a:t>B</a:t>
            </a:r>
            <a:endParaRPr lang="zh-CN" altLang="en-US" sz="2400" dirty="0"/>
          </a:p>
        </p:txBody>
      </p:sp>
      <p:sp>
        <p:nvSpPr>
          <p:cNvPr id="11" name="矩形 10"/>
          <p:cNvSpPr/>
          <p:nvPr/>
        </p:nvSpPr>
        <p:spPr>
          <a:xfrm>
            <a:off x="4193711" y="4002908"/>
            <a:ext cx="389850" cy="461665"/>
          </a:xfrm>
          <a:prstGeom prst="rect">
            <a:avLst/>
          </a:prstGeom>
        </p:spPr>
        <p:txBody>
          <a:bodyPr wrap="none">
            <a:spAutoFit/>
          </a:bodyPr>
          <a:lstStyle/>
          <a:p>
            <a:r>
              <a:rPr lang="en-US" altLang="zh-CN" sz="2400" dirty="0"/>
              <a:t>E</a:t>
            </a:r>
            <a:endParaRPr lang="zh-CN" altLang="en-US" sz="2400" dirty="0"/>
          </a:p>
        </p:txBody>
      </p:sp>
    </p:spTree>
    <p:extLst>
      <p:ext uri="{BB962C8B-B14F-4D97-AF65-F5344CB8AC3E}">
        <p14:creationId xmlns:p14="http://schemas.microsoft.com/office/powerpoint/2010/main" val="3375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5"/>
          <p:cNvSpPr txBox="1">
            <a:spLocks/>
          </p:cNvSpPr>
          <p:nvPr/>
        </p:nvSpPr>
        <p:spPr bwMode="auto">
          <a:xfrm>
            <a:off x="360854" y="3861048"/>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08038"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Gavin is a good boy. He is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nine</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years old. His grandpa is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ill</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his parents are busy. So he always helps them. He can help his mum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wash</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dishes. He can help his grandpa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clean</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room. He never feels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tired</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 is the sunshine of the family.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331890"/>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1200"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Gavin is a good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years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grandpa is 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chemeClr val="bg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his parents are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busy</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always helps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his mum </a:t>
            </a:r>
          </a:p>
          <a:p>
            <a:pPr algn="l"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dishes</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his grandpa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feels 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the sunshine of the family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2" name="矩形 1"/>
          <p:cNvSpPr/>
          <p:nvPr/>
        </p:nvSpPr>
        <p:spPr>
          <a:xfrm>
            <a:off x="5519142" y="1452941"/>
            <a:ext cx="843501" cy="523220"/>
          </a:xfrm>
          <a:prstGeom prst="rect">
            <a:avLst/>
          </a:prstGeom>
        </p:spPr>
        <p:txBody>
          <a:bodyPr wrap="none">
            <a:spAutoFit/>
          </a:bodyPr>
          <a:lstStyle/>
          <a:p>
            <a:r>
              <a:rPr lang="en-US" altLang="zh-CN" dirty="0"/>
              <a:t>nine</a:t>
            </a:r>
            <a:endParaRPr lang="zh-CN" altLang="en-US" dirty="0"/>
          </a:p>
        </p:txBody>
      </p:sp>
      <p:sp>
        <p:nvSpPr>
          <p:cNvPr id="6" name="矩形 5"/>
          <p:cNvSpPr/>
          <p:nvPr/>
        </p:nvSpPr>
        <p:spPr>
          <a:xfrm>
            <a:off x="10847734" y="1456638"/>
            <a:ext cx="482824" cy="523220"/>
          </a:xfrm>
          <a:prstGeom prst="rect">
            <a:avLst/>
          </a:prstGeom>
        </p:spPr>
        <p:txBody>
          <a:bodyPr wrap="none">
            <a:spAutoFit/>
          </a:bodyPr>
          <a:lstStyle/>
          <a:p>
            <a:r>
              <a:rPr lang="en-US" altLang="zh-CN" dirty="0"/>
              <a:t>ill</a:t>
            </a:r>
            <a:endParaRPr lang="zh-CN" altLang="en-US" dirty="0"/>
          </a:p>
        </p:txBody>
      </p:sp>
      <p:sp>
        <p:nvSpPr>
          <p:cNvPr id="7" name="矩形 6"/>
          <p:cNvSpPr/>
          <p:nvPr/>
        </p:nvSpPr>
        <p:spPr>
          <a:xfrm>
            <a:off x="838622" y="2735554"/>
            <a:ext cx="963725" cy="523220"/>
          </a:xfrm>
          <a:prstGeom prst="rect">
            <a:avLst/>
          </a:prstGeom>
        </p:spPr>
        <p:txBody>
          <a:bodyPr wrap="none">
            <a:spAutoFit/>
          </a:bodyPr>
          <a:lstStyle/>
          <a:p>
            <a:r>
              <a:rPr lang="en-US" altLang="zh-CN" dirty="0"/>
              <a:t>wash</a:t>
            </a:r>
            <a:endParaRPr lang="zh-CN" altLang="en-US" dirty="0"/>
          </a:p>
        </p:txBody>
      </p:sp>
      <p:sp>
        <p:nvSpPr>
          <p:cNvPr id="8" name="矩形 7"/>
          <p:cNvSpPr/>
          <p:nvPr/>
        </p:nvSpPr>
        <p:spPr>
          <a:xfrm>
            <a:off x="7679382" y="2726676"/>
            <a:ext cx="981359" cy="523220"/>
          </a:xfrm>
          <a:prstGeom prst="rect">
            <a:avLst/>
          </a:prstGeom>
        </p:spPr>
        <p:txBody>
          <a:bodyPr wrap="none">
            <a:spAutoFit/>
          </a:bodyPr>
          <a:lstStyle/>
          <a:p>
            <a:r>
              <a:rPr lang="en-US" altLang="zh-CN" dirty="0"/>
              <a:t>clean</a:t>
            </a:r>
            <a:endParaRPr lang="zh-CN" altLang="en-US" dirty="0"/>
          </a:p>
        </p:txBody>
      </p:sp>
      <p:sp>
        <p:nvSpPr>
          <p:cNvPr id="9" name="矩形 8"/>
          <p:cNvSpPr/>
          <p:nvPr/>
        </p:nvSpPr>
        <p:spPr>
          <a:xfrm>
            <a:off x="1579234" y="3370628"/>
            <a:ext cx="915572" cy="523220"/>
          </a:xfrm>
          <a:prstGeom prst="rect">
            <a:avLst/>
          </a:prstGeom>
        </p:spPr>
        <p:txBody>
          <a:bodyPr wrap="none">
            <a:spAutoFit/>
          </a:bodyPr>
          <a:lstStyle/>
          <a:p>
            <a:r>
              <a:rPr lang="en-US" altLang="zh-CN" dirty="0"/>
              <a:t>tired</a:t>
            </a:r>
            <a:endParaRPr lang="zh-CN" altLang="en-US" dirty="0"/>
          </a:p>
        </p:txBody>
      </p:sp>
    </p:spTree>
    <p:extLst>
      <p:ext uri="{BB962C8B-B14F-4D97-AF65-F5344CB8AC3E}">
        <p14:creationId xmlns:p14="http://schemas.microsoft.com/office/powerpoint/2010/main" val="160854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algn="ctr" hangingPunct="0">
              <a:spcAft>
                <a:spcPts val="0"/>
              </a:spcAft>
              <a:tabLst>
                <a:tab pos="1793875" algn="l"/>
                <a:tab pos="5468938" algn="l"/>
                <a:tab pos="9055100" algn="l"/>
              </a:tabLst>
            </a:pP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468938" algn="l"/>
                <a:tab pos="9055100"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六、找出画线部分与例词读音相同的一项。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468938" algn="l"/>
                <a:tab pos="90551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ork</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468938" algn="l"/>
                <a:tab pos="90551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aw</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wh</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ow</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468938" algn="l"/>
                <a:tab pos="90551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468938" algn="l"/>
                <a:tab pos="90551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52242" y="4609607"/>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93875" algn="l"/>
                <a:tab pos="5202238" algn="l"/>
                <a:tab pos="86106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eep</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1793875" algn="l"/>
                <a:tab pos="5202238" algn="l"/>
                <a:tab pos="86106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ow</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8386" y="2136888"/>
            <a:ext cx="423514" cy="523220"/>
          </a:xfrm>
          <a:prstGeom prst="rect">
            <a:avLst/>
          </a:prstGeom>
        </p:spPr>
        <p:txBody>
          <a:bodyPr wrap="none">
            <a:spAutoFit/>
          </a:bodyPr>
          <a:lstStyle/>
          <a:p>
            <a:r>
              <a:rPr lang="en-US" altLang="zh-CN" dirty="0"/>
              <a:t>B</a:t>
            </a:r>
            <a:endParaRPr lang="zh-CN" altLang="en-US" dirty="0"/>
          </a:p>
        </p:txBody>
      </p:sp>
      <p:sp>
        <p:nvSpPr>
          <p:cNvPr id="5" name="矩形 4"/>
          <p:cNvSpPr/>
          <p:nvPr/>
        </p:nvSpPr>
        <p:spPr>
          <a:xfrm>
            <a:off x="926605" y="3408759"/>
            <a:ext cx="444352" cy="523220"/>
          </a:xfrm>
          <a:prstGeom prst="rect">
            <a:avLst/>
          </a:prstGeom>
        </p:spPr>
        <p:txBody>
          <a:bodyPr wrap="none">
            <a:spAutoFit/>
          </a:bodyPr>
          <a:lstStyle/>
          <a:p>
            <a:r>
              <a:rPr lang="en-US" altLang="zh-CN" dirty="0"/>
              <a:t>C</a:t>
            </a:r>
            <a:endParaRPr lang="zh-CN" altLang="en-US" dirty="0"/>
          </a:p>
        </p:txBody>
      </p:sp>
      <p:sp>
        <p:nvSpPr>
          <p:cNvPr id="6" name="矩形 5"/>
          <p:cNvSpPr/>
          <p:nvPr/>
        </p:nvSpPr>
        <p:spPr>
          <a:xfrm>
            <a:off x="917727" y="4725144"/>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388725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99416"/>
            <a:ext cx="11485848" cy="2677656"/>
          </a:xfrm>
        </p:spPr>
        <p:txBody>
          <a:bodyPr/>
          <a:lstStyle/>
          <a:p>
            <a:pPr hangingPunct="0">
              <a:spcAft>
                <a:spcPts val="0"/>
              </a:spcAft>
              <a:tabLst>
                <a:tab pos="1793875" algn="l"/>
                <a:tab pos="5202238" algn="l"/>
                <a:tab pos="86106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iger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86106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tch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86106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202238" algn="l"/>
                <a:tab pos="86106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
            <a:r>
              <a:rPr lang="en-US" altLang="zh-CN" u="sng" dirty="0" err="1">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Dann</a:t>
            </a:r>
            <a:r>
              <a:rPr lang="en-US" altLang="zh-CN" u="sng" dirty="0" err="1"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endPar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1498886"/>
            <a:ext cx="444352" cy="523220"/>
          </a:xfrm>
          <a:prstGeom prst="rect">
            <a:avLst/>
          </a:prstGeom>
        </p:spPr>
        <p:txBody>
          <a:bodyPr wrap="none">
            <a:spAutoFit/>
          </a:bodyPr>
          <a:lstStyle/>
          <a:p>
            <a:r>
              <a:rPr lang="en-US" altLang="zh-CN" dirty="0"/>
              <a:t>A</a:t>
            </a:r>
            <a:endParaRPr lang="zh-CN" altLang="en-US" dirty="0"/>
          </a:p>
        </p:txBody>
      </p:sp>
      <p:sp>
        <p:nvSpPr>
          <p:cNvPr id="4" name="矩形 3"/>
          <p:cNvSpPr/>
          <p:nvPr/>
        </p:nvSpPr>
        <p:spPr>
          <a:xfrm>
            <a:off x="901752" y="2787979"/>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162123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七、将家务与图片匹配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再将单词补充完整。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95699" y="1585658"/>
            <a:ext cx="6553367" cy="1265651"/>
          </a:xfrm>
          <a:prstGeom prst="rect">
            <a:avLst/>
          </a:prstGeom>
        </p:spPr>
      </p:pic>
      <p:pic>
        <p:nvPicPr>
          <p:cNvPr id="4" name="图片 3"/>
          <p:cNvPicPr>
            <a:picLocks noChangeAspect="1"/>
          </p:cNvPicPr>
          <p:nvPr/>
        </p:nvPicPr>
        <p:blipFill>
          <a:blip r:embed="rId3"/>
          <a:stretch>
            <a:fillRect/>
          </a:stretch>
        </p:blipFill>
        <p:spPr>
          <a:xfrm>
            <a:off x="7282007" y="1511418"/>
            <a:ext cx="4141792" cy="1345015"/>
          </a:xfrm>
          <a:prstGeom prst="rect">
            <a:avLst/>
          </a:prstGeom>
        </p:spPr>
      </p:pic>
      <p:sp>
        <p:nvSpPr>
          <p:cNvPr id="5" name="内容占位符 1"/>
          <p:cNvSpPr txBox="1">
            <a:spLocks/>
          </p:cNvSpPr>
          <p:nvPr/>
        </p:nvSpPr>
        <p:spPr bwMode="auto">
          <a:xfrm>
            <a:off x="513254" y="287591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3639732"/>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645150" algn="l"/>
                <a:tab pos="6907213" algn="l"/>
                <a:tab pos="986155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llect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eggs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dishes</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5645150" algn="l"/>
                <a:tab pos="6907213" algn="l"/>
                <a:tab pos="986155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vegetables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the grass</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645150" algn="l"/>
                <a:tab pos="6907213" algn="l"/>
                <a:tab pos="986155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ep the floor</a:t>
            </a:r>
          </a:p>
        </p:txBody>
      </p:sp>
      <p:sp>
        <p:nvSpPr>
          <p:cNvPr id="7" name="矩形 6"/>
          <p:cNvSpPr/>
          <p:nvPr/>
        </p:nvSpPr>
        <p:spPr>
          <a:xfrm>
            <a:off x="1474390" y="2967155"/>
            <a:ext cx="444352" cy="523220"/>
          </a:xfrm>
          <a:prstGeom prst="rect">
            <a:avLst/>
          </a:prstGeom>
        </p:spPr>
        <p:txBody>
          <a:bodyPr wrap="none">
            <a:spAutoFit/>
          </a:bodyPr>
          <a:lstStyle/>
          <a:p>
            <a:r>
              <a:rPr lang="en-US" altLang="zh-CN" dirty="0"/>
              <a:t>A</a:t>
            </a:r>
            <a:endParaRPr lang="zh-CN" altLang="en-US" dirty="0"/>
          </a:p>
        </p:txBody>
      </p:sp>
      <p:sp>
        <p:nvSpPr>
          <p:cNvPr id="8" name="矩形 7"/>
          <p:cNvSpPr/>
          <p:nvPr/>
        </p:nvSpPr>
        <p:spPr>
          <a:xfrm>
            <a:off x="1063524" y="3762406"/>
            <a:ext cx="364202" cy="523220"/>
          </a:xfrm>
          <a:prstGeom prst="rect">
            <a:avLst/>
          </a:prstGeom>
        </p:spPr>
        <p:txBody>
          <a:bodyPr wrap="none">
            <a:spAutoFit/>
          </a:bodyPr>
          <a:lstStyle/>
          <a:p>
            <a:r>
              <a:rPr lang="en-US" altLang="zh-CN" dirty="0"/>
              <a:t>o</a:t>
            </a:r>
            <a:endParaRPr lang="zh-CN" altLang="en-US" dirty="0"/>
          </a:p>
        </p:txBody>
      </p:sp>
      <p:sp>
        <p:nvSpPr>
          <p:cNvPr id="9" name="矩形 8"/>
          <p:cNvSpPr/>
          <p:nvPr/>
        </p:nvSpPr>
        <p:spPr>
          <a:xfrm>
            <a:off x="3934966" y="2998489"/>
            <a:ext cx="444352" cy="523220"/>
          </a:xfrm>
          <a:prstGeom prst="rect">
            <a:avLst/>
          </a:prstGeom>
        </p:spPr>
        <p:txBody>
          <a:bodyPr wrap="none">
            <a:spAutoFit/>
          </a:bodyPr>
          <a:lstStyle/>
          <a:p>
            <a:r>
              <a:rPr lang="en-US" altLang="zh-CN" dirty="0"/>
              <a:t>C</a:t>
            </a:r>
            <a:endParaRPr lang="zh-CN" altLang="en-US" dirty="0"/>
          </a:p>
        </p:txBody>
      </p:sp>
      <p:sp>
        <p:nvSpPr>
          <p:cNvPr id="10" name="矩形 9"/>
          <p:cNvSpPr/>
          <p:nvPr/>
        </p:nvSpPr>
        <p:spPr>
          <a:xfrm>
            <a:off x="1072402" y="4392230"/>
            <a:ext cx="364202" cy="523220"/>
          </a:xfrm>
          <a:prstGeom prst="rect">
            <a:avLst/>
          </a:prstGeom>
        </p:spPr>
        <p:txBody>
          <a:bodyPr wrap="none">
            <a:spAutoFit/>
          </a:bodyPr>
          <a:lstStyle/>
          <a:p>
            <a:r>
              <a:rPr lang="en-US" altLang="zh-CN" dirty="0"/>
              <a:t>a</a:t>
            </a:r>
            <a:endParaRPr lang="zh-CN" altLang="en-US" dirty="0"/>
          </a:p>
        </p:txBody>
      </p:sp>
      <p:sp>
        <p:nvSpPr>
          <p:cNvPr id="11" name="矩形 10"/>
          <p:cNvSpPr/>
          <p:nvPr/>
        </p:nvSpPr>
        <p:spPr>
          <a:xfrm>
            <a:off x="6044421" y="3014708"/>
            <a:ext cx="423514" cy="523220"/>
          </a:xfrm>
          <a:prstGeom prst="rect">
            <a:avLst/>
          </a:prstGeom>
        </p:spPr>
        <p:txBody>
          <a:bodyPr wrap="none">
            <a:spAutoFit/>
          </a:bodyPr>
          <a:lstStyle/>
          <a:p>
            <a:r>
              <a:rPr lang="en-US" altLang="zh-CN" dirty="0"/>
              <a:t>E</a:t>
            </a:r>
            <a:endParaRPr lang="zh-CN" altLang="en-US" dirty="0"/>
          </a:p>
        </p:txBody>
      </p:sp>
      <p:sp>
        <p:nvSpPr>
          <p:cNvPr id="12" name="矩形 11"/>
          <p:cNvSpPr/>
          <p:nvPr/>
        </p:nvSpPr>
        <p:spPr>
          <a:xfrm>
            <a:off x="1256044" y="5039810"/>
            <a:ext cx="343364" cy="523220"/>
          </a:xfrm>
          <a:prstGeom prst="rect">
            <a:avLst/>
          </a:prstGeom>
        </p:spPr>
        <p:txBody>
          <a:bodyPr wrap="none">
            <a:spAutoFit/>
          </a:bodyPr>
          <a:lstStyle/>
          <a:p>
            <a:r>
              <a:rPr lang="en-US" altLang="zh-CN" dirty="0"/>
              <a:t>e</a:t>
            </a:r>
            <a:endParaRPr lang="zh-CN" altLang="en-US" dirty="0"/>
          </a:p>
        </p:txBody>
      </p:sp>
      <p:sp>
        <p:nvSpPr>
          <p:cNvPr id="13" name="矩形 12"/>
          <p:cNvSpPr/>
          <p:nvPr/>
        </p:nvSpPr>
        <p:spPr>
          <a:xfrm>
            <a:off x="8399462" y="3001667"/>
            <a:ext cx="423514" cy="523220"/>
          </a:xfrm>
          <a:prstGeom prst="rect">
            <a:avLst/>
          </a:prstGeom>
        </p:spPr>
        <p:txBody>
          <a:bodyPr wrap="none">
            <a:spAutoFit/>
          </a:bodyPr>
          <a:lstStyle/>
          <a:p>
            <a:r>
              <a:rPr lang="en-US" altLang="zh-CN" dirty="0"/>
              <a:t>B</a:t>
            </a:r>
            <a:endParaRPr lang="zh-CN" altLang="en-US" dirty="0"/>
          </a:p>
        </p:txBody>
      </p:sp>
      <p:sp>
        <p:nvSpPr>
          <p:cNvPr id="14" name="矩形 13"/>
          <p:cNvSpPr/>
          <p:nvPr/>
        </p:nvSpPr>
        <p:spPr>
          <a:xfrm>
            <a:off x="7998764" y="3761422"/>
            <a:ext cx="364202" cy="523220"/>
          </a:xfrm>
          <a:prstGeom prst="rect">
            <a:avLst/>
          </a:prstGeom>
        </p:spPr>
        <p:txBody>
          <a:bodyPr wrap="none">
            <a:spAutoFit/>
          </a:bodyPr>
          <a:lstStyle/>
          <a:p>
            <a:r>
              <a:rPr lang="en-US" altLang="zh-CN" dirty="0"/>
              <a:t>a</a:t>
            </a:r>
            <a:endParaRPr lang="zh-CN" altLang="en-US" dirty="0"/>
          </a:p>
        </p:txBody>
      </p:sp>
      <p:sp>
        <p:nvSpPr>
          <p:cNvPr id="15" name="矩形 14"/>
          <p:cNvSpPr/>
          <p:nvPr/>
        </p:nvSpPr>
        <p:spPr>
          <a:xfrm>
            <a:off x="10541205" y="3002395"/>
            <a:ext cx="444352" cy="523220"/>
          </a:xfrm>
          <a:prstGeom prst="rect">
            <a:avLst/>
          </a:prstGeom>
        </p:spPr>
        <p:txBody>
          <a:bodyPr wrap="none">
            <a:spAutoFit/>
          </a:bodyPr>
          <a:lstStyle/>
          <a:p>
            <a:r>
              <a:rPr lang="en-US" altLang="zh-CN" dirty="0"/>
              <a:t>D</a:t>
            </a:r>
            <a:endParaRPr lang="zh-CN" altLang="en-US" dirty="0"/>
          </a:p>
        </p:txBody>
      </p:sp>
      <p:sp>
        <p:nvSpPr>
          <p:cNvPr id="16" name="矩形 15"/>
          <p:cNvSpPr/>
          <p:nvPr/>
        </p:nvSpPr>
        <p:spPr>
          <a:xfrm>
            <a:off x="7895406" y="4409070"/>
            <a:ext cx="385042" cy="523220"/>
          </a:xfrm>
          <a:prstGeom prst="rect">
            <a:avLst/>
          </a:prstGeom>
        </p:spPr>
        <p:txBody>
          <a:bodyPr wrap="none">
            <a:spAutoFit/>
          </a:bodyPr>
          <a:lstStyle/>
          <a:p>
            <a:r>
              <a:rPr lang="en-US" altLang="zh-CN" dirty="0"/>
              <a:t>u</a:t>
            </a:r>
            <a:endParaRPr lang="zh-CN" altLang="en-US" dirty="0"/>
          </a:p>
        </p:txBody>
      </p:sp>
    </p:spTree>
    <p:extLst>
      <p:ext uri="{BB962C8B-B14F-4D97-AF65-F5344CB8AC3E}">
        <p14:creationId xmlns:p14="http://schemas.microsoft.com/office/powerpoint/2010/main" val="416525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677656"/>
          </a:xfrm>
        </p:spPr>
        <p:txBody>
          <a:bodyPr/>
          <a:lstStyle/>
          <a:p>
            <a:pPr hangingPunct="0">
              <a:spcAft>
                <a:spcPts val="0"/>
              </a:spcAft>
              <a:tabLst>
                <a:tab pos="1793875" algn="l"/>
                <a:tab pos="5645150" algn="l"/>
                <a:tab pos="986155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八、单项选择。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I play football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No,you</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28386" y="1493662"/>
            <a:ext cx="444352" cy="523220"/>
          </a:xfrm>
          <a:prstGeom prst="rect">
            <a:avLst/>
          </a:prstGeom>
        </p:spPr>
        <p:txBody>
          <a:bodyPr wrap="none">
            <a:spAutoFit/>
          </a:bodyPr>
          <a:lstStyle/>
          <a:p>
            <a:r>
              <a:rPr lang="en-US" altLang="zh-CN" dirty="0"/>
              <a:t>A</a:t>
            </a:r>
            <a:endParaRPr lang="zh-CN" altLang="en-US" dirty="0"/>
          </a:p>
        </p:txBody>
      </p:sp>
      <p:sp>
        <p:nvSpPr>
          <p:cNvPr id="5" name="内容占位符 1"/>
          <p:cNvSpPr txBox="1">
            <a:spLocks/>
          </p:cNvSpPr>
          <p:nvPr/>
        </p:nvSpPr>
        <p:spPr bwMode="auto">
          <a:xfrm>
            <a:off x="360854" y="330284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“May I ...</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的回答。其肯定回答常用</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114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17938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my bed is 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clean</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need to tidy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floor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bed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96153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本题考查语境理解和短语辨析。根据答句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my bed is very clean. I don’t need to tidy 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可知，问句说的是整理床铺的相关内容。</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82638" y="854468"/>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415562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10216"/>
            <a:ext cx="11485848" cy="2031325"/>
          </a:xfrm>
        </p:spPr>
        <p:txBody>
          <a:bodyPr/>
          <a:lstStyle/>
          <a:p>
            <a:pPr hangingPunct="0">
              <a:spcAft>
                <a:spcPts val="0"/>
              </a:spcAft>
              <a:tabLst>
                <a:tab pos="17049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I help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 the dishes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can’t do it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 so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49397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本题考查人称代词的用法。</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后接人称代词的宾格形式。根据</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1709686"/>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387159"/>
            <a:ext cx="11485848" cy="3246530"/>
          </a:xfrm>
        </p:spPr>
        <p:txBody>
          <a:bodyPr/>
          <a:lstStyle/>
          <a:p>
            <a:pPr hangingPunct="0">
              <a:spcAft>
                <a:spcPts val="0"/>
              </a:spcAft>
              <a:tabLst>
                <a:tab pos="17049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help me clean the room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help you clean the room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049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help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sp>
        <p:nvSpPr>
          <p:cNvPr id="5" name="内容占位符 2"/>
          <p:cNvSpPr txBox="1">
            <a:spLocks/>
          </p:cNvSpPr>
          <p:nvPr/>
        </p:nvSpPr>
        <p:spPr bwMode="auto">
          <a:xfrm>
            <a:off x="360854" y="392602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本题考查日常交际用语。根据答句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“Thank you,my dear.”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可知，提问者主动提出帮忙。</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73760" y="1495507"/>
            <a:ext cx="423514" cy="523220"/>
          </a:xfrm>
          <a:prstGeom prst="rect">
            <a:avLst/>
          </a:prstGeom>
        </p:spPr>
        <p:txBody>
          <a:bodyPr wrap="none">
            <a:spAutoFit/>
          </a:bodyPr>
          <a:lstStyle/>
          <a:p>
            <a:r>
              <a:rPr lang="en-US" altLang="zh-CN" dirty="0"/>
              <a:t>B</a:t>
            </a:r>
            <a:endParaRPr lang="zh-CN" altLang="en-US" dirty="0"/>
          </a:p>
        </p:txBody>
      </p:sp>
    </p:spTree>
    <p:extLst>
      <p:ext uri="{BB962C8B-B14F-4D97-AF65-F5344CB8AC3E}">
        <p14:creationId xmlns:p14="http://schemas.microsoft.com/office/powerpoint/2010/main" val="194273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384995"/>
          </a:xfrm>
        </p:spPr>
        <p:txBody>
          <a:bodyPr/>
          <a:lstStyle/>
          <a:p>
            <a:pPr hangingPunct="0">
              <a:spcAft>
                <a:spcPts val="0"/>
              </a:spcAft>
              <a:tabLst>
                <a:tab pos="17938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Oh,no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do the chores together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793875"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dirty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3"/>
          <p:cNvSpPr txBox="1">
            <a:spLocks/>
          </p:cNvSpPr>
          <p:nvPr/>
        </p:nvSpPr>
        <p:spPr bwMode="auto">
          <a:xfrm>
            <a:off x="360854" y="286448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本题考查语境理解和短语辨析。根据后文</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“Let’s do the chores together.”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可知，这里应该是看到环境状况不太好，所以想打扫一下。</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28386" y="1575480"/>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209869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tidy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dirty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wall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tall</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36912"/>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Please tidy your room on Monday.</a:t>
            </a:r>
          </a:p>
        </p:txBody>
      </p:sp>
      <p:sp>
        <p:nvSpPr>
          <p:cNvPr id="4" name="内容占位符 1"/>
          <p:cNvSpPr txBox="1">
            <a:spLocks/>
          </p:cNvSpPr>
          <p:nvPr/>
        </p:nvSpPr>
        <p:spPr bwMode="auto">
          <a:xfrm>
            <a:off x="351976" y="3933056"/>
            <a:ext cx="11485848"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help me a lot. You are a good helper to me</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5" name="内容占位符 1"/>
          <p:cNvSpPr txBox="1">
            <a:spLocks/>
          </p:cNvSpPr>
          <p:nvPr/>
        </p:nvSpPr>
        <p:spPr bwMode="auto">
          <a:xfrm>
            <a:off x="341300" y="5184810"/>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wall is dirty</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6" name="矩形 5"/>
          <p:cNvSpPr/>
          <p:nvPr/>
        </p:nvSpPr>
        <p:spPr>
          <a:xfrm>
            <a:off x="956004" y="2137613"/>
            <a:ext cx="444352" cy="523220"/>
          </a:xfrm>
          <a:prstGeom prst="rect">
            <a:avLst/>
          </a:prstGeom>
        </p:spPr>
        <p:txBody>
          <a:bodyPr wrap="none">
            <a:spAutoFit/>
          </a:bodyPr>
          <a:lstStyle/>
          <a:p>
            <a:r>
              <a:rPr lang="en-US" altLang="zh-CN" dirty="0"/>
              <a:t>A</a:t>
            </a:r>
            <a:endParaRPr lang="zh-CN" altLang="en-US" dirty="0"/>
          </a:p>
        </p:txBody>
      </p:sp>
      <p:sp>
        <p:nvSpPr>
          <p:cNvPr id="7" name="矩形 6"/>
          <p:cNvSpPr/>
          <p:nvPr/>
        </p:nvSpPr>
        <p:spPr>
          <a:xfrm>
            <a:off x="956004" y="3437878"/>
            <a:ext cx="423514" cy="523220"/>
          </a:xfrm>
          <a:prstGeom prst="rect">
            <a:avLst/>
          </a:prstGeom>
        </p:spPr>
        <p:txBody>
          <a:bodyPr wrap="none">
            <a:spAutoFit/>
          </a:bodyPr>
          <a:lstStyle/>
          <a:p>
            <a:r>
              <a:rPr lang="en-US" altLang="zh-CN" dirty="0"/>
              <a:t>B</a:t>
            </a:r>
            <a:endParaRPr lang="zh-CN" altLang="en-US" dirty="0"/>
          </a:p>
        </p:txBody>
      </p:sp>
      <p:sp>
        <p:nvSpPr>
          <p:cNvPr id="8" name="矩形 7"/>
          <p:cNvSpPr/>
          <p:nvPr/>
        </p:nvSpPr>
        <p:spPr>
          <a:xfrm>
            <a:off x="935166" y="4703511"/>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34152"/>
            <a:ext cx="11485848" cy="1303177"/>
          </a:xfrm>
        </p:spPr>
        <p:txBody>
          <a:bodyPr/>
          <a:lstStyle/>
          <a:p>
            <a:pPr hangingPunct="0">
              <a:spcAft>
                <a:spcPts val="0"/>
              </a:spcAft>
              <a:tabLst>
                <a:tab pos="1793875" algn="l"/>
                <a:tab pos="5645150"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pass me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need to clean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floor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 water</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271553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93875" algn="l"/>
                <a:tab pos="4846638"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qtf404a.jpg" descr="id:2147488145;FounderCES"/>
          <p:cNvPicPr/>
          <p:nvPr/>
        </p:nvPicPr>
        <p:blipFill>
          <a:blip r:embed="rId2"/>
          <a:stretch>
            <a:fillRect/>
          </a:stretch>
        </p:blipFill>
        <p:spPr>
          <a:xfrm>
            <a:off x="3070870" y="2427500"/>
            <a:ext cx="851547" cy="1505556"/>
          </a:xfrm>
          <a:prstGeom prst="rect">
            <a:avLst/>
          </a:prstGeom>
        </p:spPr>
      </p:pic>
      <p:pic>
        <p:nvPicPr>
          <p:cNvPr id="5" name="qtf404b.jpg" descr="id:2147488152;FounderCES"/>
          <p:cNvPicPr/>
          <p:nvPr/>
        </p:nvPicPr>
        <p:blipFill>
          <a:blip r:embed="rId3"/>
          <a:stretch>
            <a:fillRect/>
          </a:stretch>
        </p:blipFill>
        <p:spPr>
          <a:xfrm>
            <a:off x="5633464" y="2427499"/>
            <a:ext cx="1861925" cy="1505557"/>
          </a:xfrm>
          <a:prstGeom prst="rect">
            <a:avLst/>
          </a:prstGeom>
        </p:spPr>
      </p:pic>
      <p:pic>
        <p:nvPicPr>
          <p:cNvPr id="6" name="qtf404c.jpg" descr="id:2147488159;FounderCES"/>
          <p:cNvPicPr/>
          <p:nvPr/>
        </p:nvPicPr>
        <p:blipFill>
          <a:blip r:embed="rId4"/>
          <a:stretch>
            <a:fillRect/>
          </a:stretch>
        </p:blipFill>
        <p:spPr>
          <a:xfrm>
            <a:off x="8908529" y="2427500"/>
            <a:ext cx="1795189" cy="1505556"/>
          </a:xfrm>
          <a:prstGeom prst="rect">
            <a:avLst/>
          </a:prstGeom>
        </p:spPr>
      </p:pic>
      <p:sp>
        <p:nvSpPr>
          <p:cNvPr id="7" name="矩形 6"/>
          <p:cNvSpPr/>
          <p:nvPr/>
        </p:nvSpPr>
        <p:spPr>
          <a:xfrm>
            <a:off x="919508" y="1132189"/>
            <a:ext cx="444352" cy="523220"/>
          </a:xfrm>
          <a:prstGeom prst="rect">
            <a:avLst/>
          </a:prstGeom>
        </p:spPr>
        <p:txBody>
          <a:bodyPr wrap="none">
            <a:spAutoFit/>
          </a:bodyPr>
          <a:lstStyle/>
          <a:p>
            <a:r>
              <a:rPr lang="en-US" altLang="zh-CN" dirty="0"/>
              <a:t>A</a:t>
            </a:r>
            <a:endParaRPr lang="zh-CN" altLang="en-US" dirty="0"/>
          </a:p>
        </p:txBody>
      </p:sp>
      <p:sp>
        <p:nvSpPr>
          <p:cNvPr id="8" name="内容占位符 5"/>
          <p:cNvSpPr txBox="1">
            <a:spLocks/>
          </p:cNvSpPr>
          <p:nvPr/>
        </p:nvSpPr>
        <p:spPr bwMode="auto">
          <a:xfrm>
            <a:off x="352322" y="392602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need to clean the floor. There is so much water.”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可知，此刻地板上有大量的水，需要用拖把清洁。</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2205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106160"/>
            <a:ext cx="11485848" cy="738664"/>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can’t feed a dog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7" name="qtf405a.jpg" descr="id:2147488166;FounderCES"/>
          <p:cNvPicPr/>
          <p:nvPr/>
        </p:nvPicPr>
        <p:blipFill>
          <a:blip r:embed="rId2"/>
          <a:stretch>
            <a:fillRect/>
          </a:stretch>
        </p:blipFill>
        <p:spPr>
          <a:xfrm>
            <a:off x="2782838" y="2060849"/>
            <a:ext cx="2099670" cy="1443283"/>
          </a:xfrm>
          <a:prstGeom prst="rect">
            <a:avLst/>
          </a:prstGeom>
        </p:spPr>
      </p:pic>
      <p:pic>
        <p:nvPicPr>
          <p:cNvPr id="8" name="qtf405b.jpg" descr="id:2147488173;FounderCES"/>
          <p:cNvPicPr/>
          <p:nvPr/>
        </p:nvPicPr>
        <p:blipFill>
          <a:blip r:embed="rId3"/>
          <a:stretch>
            <a:fillRect/>
          </a:stretch>
        </p:blipFill>
        <p:spPr>
          <a:xfrm>
            <a:off x="5979629" y="2060849"/>
            <a:ext cx="1843769" cy="1443283"/>
          </a:xfrm>
          <a:prstGeom prst="rect">
            <a:avLst/>
          </a:prstGeom>
        </p:spPr>
      </p:pic>
      <p:pic>
        <p:nvPicPr>
          <p:cNvPr id="9" name="qtf405c.jpg" descr="id:2147488180;FounderCES"/>
          <p:cNvPicPr/>
          <p:nvPr/>
        </p:nvPicPr>
        <p:blipFill>
          <a:blip r:embed="rId4"/>
          <a:stretch>
            <a:fillRect/>
          </a:stretch>
        </p:blipFill>
        <p:spPr>
          <a:xfrm>
            <a:off x="9047534" y="2060848"/>
            <a:ext cx="2585883" cy="1443284"/>
          </a:xfrm>
          <a:prstGeom prst="rect">
            <a:avLst/>
          </a:prstGeom>
        </p:spPr>
      </p:pic>
      <p:sp>
        <p:nvSpPr>
          <p:cNvPr id="10" name="内容占位符 1"/>
          <p:cNvSpPr txBox="1">
            <a:spLocks/>
          </p:cNvSpPr>
          <p:nvPr/>
        </p:nvSpPr>
        <p:spPr bwMode="auto">
          <a:xfrm>
            <a:off x="360854" y="241211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93875" algn="l"/>
                <a:tab pos="4846638"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910630" y="1205004"/>
            <a:ext cx="444352" cy="523220"/>
          </a:xfrm>
          <a:prstGeom prst="rect">
            <a:avLst/>
          </a:prstGeom>
        </p:spPr>
        <p:txBody>
          <a:bodyPr wrap="none">
            <a:spAutoFit/>
          </a:bodyPr>
          <a:lstStyle/>
          <a:p>
            <a:r>
              <a:rPr lang="en-US" altLang="zh-CN" dirty="0"/>
              <a:t>A</a:t>
            </a:r>
            <a:endParaRPr lang="zh-CN" altLang="en-US" dirty="0"/>
          </a:p>
        </p:txBody>
      </p:sp>
      <p:sp>
        <p:nvSpPr>
          <p:cNvPr id="11" name="内容占位符 6"/>
          <p:cNvSpPr txBox="1">
            <a:spLocks/>
          </p:cNvSpPr>
          <p:nvPr/>
        </p:nvSpPr>
        <p:spPr bwMode="auto">
          <a:xfrm>
            <a:off x="360854" y="363799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根据常识可知，巧克力中含有可可碱和咖啡因等成分，狗食用后可能会出现呕吐、腹泻、心律不齐等情况，甚至危及生命。</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832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6277"/>
            <a:ext cx="11485848" cy="1303177"/>
          </a:xfrm>
        </p:spPr>
        <p:txBody>
          <a:bodyPr/>
          <a:lstStyle/>
          <a:p>
            <a:pPr hangingPunct="0">
              <a:spcAft>
                <a:spcPts val="0"/>
              </a:spcAft>
              <a:tabLst>
                <a:tab pos="1793875"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need to throw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rotten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腐烂的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fish and vegetables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qtf406a.jpg" descr="id:2147488187;FounderCES"/>
          <p:cNvPicPr/>
          <p:nvPr/>
        </p:nvPicPr>
        <p:blipFill>
          <a:blip r:embed="rId2"/>
          <a:stretch>
            <a:fillRect/>
          </a:stretch>
        </p:blipFill>
        <p:spPr>
          <a:xfrm>
            <a:off x="2998862" y="2845517"/>
            <a:ext cx="1137017" cy="1447579"/>
          </a:xfrm>
          <a:prstGeom prst="rect">
            <a:avLst/>
          </a:prstGeom>
        </p:spPr>
      </p:pic>
      <p:pic>
        <p:nvPicPr>
          <p:cNvPr id="4" name="qtf406b.jpg" descr="id:2147488194;FounderCES"/>
          <p:cNvPicPr/>
          <p:nvPr/>
        </p:nvPicPr>
        <p:blipFill>
          <a:blip r:embed="rId3"/>
          <a:stretch>
            <a:fillRect/>
          </a:stretch>
        </p:blipFill>
        <p:spPr>
          <a:xfrm>
            <a:off x="6095206" y="2845517"/>
            <a:ext cx="1137017" cy="1447579"/>
          </a:xfrm>
          <a:prstGeom prst="rect">
            <a:avLst/>
          </a:prstGeom>
        </p:spPr>
      </p:pic>
      <p:pic>
        <p:nvPicPr>
          <p:cNvPr id="5" name="qtf406c.jpg" descr="id:2147488201;FounderCES"/>
          <p:cNvPicPr/>
          <p:nvPr/>
        </p:nvPicPr>
        <p:blipFill>
          <a:blip r:embed="rId4"/>
          <a:stretch>
            <a:fillRect/>
          </a:stretch>
        </p:blipFill>
        <p:spPr>
          <a:xfrm>
            <a:off x="9335566" y="2845516"/>
            <a:ext cx="1143434" cy="1447580"/>
          </a:xfrm>
          <a:prstGeom prst="rect">
            <a:avLst/>
          </a:prstGeom>
        </p:spPr>
      </p:pic>
      <p:sp>
        <p:nvSpPr>
          <p:cNvPr id="6" name="内容占位符 1"/>
          <p:cNvSpPr txBox="1">
            <a:spLocks/>
          </p:cNvSpPr>
          <p:nvPr/>
        </p:nvSpPr>
        <p:spPr bwMode="auto">
          <a:xfrm>
            <a:off x="360854" y="3238295"/>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93875" algn="l"/>
                <a:tab pos="4846638"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7" name="矩形 6"/>
          <p:cNvSpPr/>
          <p:nvPr/>
        </p:nvSpPr>
        <p:spPr>
          <a:xfrm>
            <a:off x="982638" y="1475767"/>
            <a:ext cx="444352" cy="523220"/>
          </a:xfrm>
          <a:prstGeom prst="rect">
            <a:avLst/>
          </a:prstGeom>
        </p:spPr>
        <p:txBody>
          <a:bodyPr wrap="none">
            <a:spAutoFit/>
          </a:bodyPr>
          <a:lstStyle/>
          <a:p>
            <a:r>
              <a:rPr lang="en-US" altLang="zh-CN" dirty="0"/>
              <a:t>C</a:t>
            </a:r>
            <a:endParaRPr lang="zh-CN" altLang="en-US" dirty="0"/>
          </a:p>
        </p:txBody>
      </p:sp>
      <p:sp>
        <p:nvSpPr>
          <p:cNvPr id="8" name="内容占位符 7"/>
          <p:cNvSpPr txBox="1">
            <a:spLocks/>
          </p:cNvSpPr>
          <p:nvPr/>
        </p:nvSpPr>
        <p:spPr bwMode="auto">
          <a:xfrm>
            <a:off x="360854" y="442833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腐烂的鱼及蔬菜属于厨余垃圾，故选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593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九、选出与图片相符的句子。</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z="2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43444" y="292668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rotWithShape="1">
          <a:blip r:embed="rId2"/>
          <a:srcRect r="33899"/>
          <a:stretch/>
        </p:blipFill>
        <p:spPr>
          <a:xfrm>
            <a:off x="665956" y="1628800"/>
            <a:ext cx="4493146" cy="1431032"/>
          </a:xfrm>
          <a:prstGeom prst="rect">
            <a:avLst/>
          </a:prstGeom>
        </p:spPr>
      </p:pic>
      <p:sp>
        <p:nvSpPr>
          <p:cNvPr id="6" name="内容占位符 2"/>
          <p:cNvSpPr txBox="1">
            <a:spLocks/>
          </p:cNvSpPr>
          <p:nvPr/>
        </p:nvSpPr>
        <p:spPr bwMode="auto">
          <a:xfrm>
            <a:off x="6682710" y="836712"/>
            <a:ext cx="5139656" cy="286232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2769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feed our animal friend</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2769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 floor first</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2769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help water the flower</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2769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helper to Mum and Dad</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2769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me wash the dishes</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1172400" y="3023586"/>
            <a:ext cx="389850" cy="461665"/>
          </a:xfrm>
          <a:prstGeom prst="rect">
            <a:avLst/>
          </a:prstGeom>
        </p:spPr>
        <p:txBody>
          <a:bodyPr wrap="none">
            <a:spAutoFit/>
          </a:bodyPr>
          <a:lstStyle/>
          <a:p>
            <a:r>
              <a:rPr lang="en-US" altLang="zh-CN" sz="2400" dirty="0"/>
              <a:t>E</a:t>
            </a:r>
            <a:endParaRPr lang="zh-CN" altLang="en-US" sz="2400" dirty="0"/>
          </a:p>
        </p:txBody>
      </p:sp>
      <p:sp>
        <p:nvSpPr>
          <p:cNvPr id="8" name="矩形 7"/>
          <p:cNvSpPr/>
          <p:nvPr/>
        </p:nvSpPr>
        <p:spPr>
          <a:xfrm>
            <a:off x="3583804" y="3014708"/>
            <a:ext cx="407484" cy="461665"/>
          </a:xfrm>
          <a:prstGeom prst="rect">
            <a:avLst/>
          </a:prstGeom>
        </p:spPr>
        <p:txBody>
          <a:bodyPr wrap="none">
            <a:spAutoFit/>
          </a:bodyPr>
          <a:lstStyle/>
          <a:p>
            <a:r>
              <a:rPr lang="en-US" altLang="zh-CN" sz="2400" dirty="0"/>
              <a:t>A</a:t>
            </a:r>
            <a:endParaRPr lang="zh-CN" altLang="en-US" sz="2400" dirty="0"/>
          </a:p>
        </p:txBody>
      </p:sp>
      <p:sp>
        <p:nvSpPr>
          <p:cNvPr id="9" name="内容占位符 8"/>
          <p:cNvSpPr txBox="1">
            <a:spLocks/>
          </p:cNvSpPr>
          <p:nvPr/>
        </p:nvSpPr>
        <p:spPr bwMode="auto">
          <a:xfrm>
            <a:off x="360854" y="400506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图片内容是需要洗的碗</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“Who can help me wash the dishes</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谁能帮我洗碗</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与之匹配。</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8"/>
          <p:cNvSpPr txBox="1">
            <a:spLocks/>
          </p:cNvSpPr>
          <p:nvPr/>
        </p:nvSpPr>
        <p:spPr bwMode="auto">
          <a:xfrm>
            <a:off x="360854" y="519765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图片内容是等待喂食的狗</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 you feed our animal friend</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你能喂我们的动物朋友吗</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与之匹配。</a:t>
            </a:r>
            <a:endPar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468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43444" y="2124082"/>
            <a:ext cx="11485848" cy="646331"/>
          </a:xfrm>
        </p:spPr>
        <p:txBody>
          <a:bodyPr/>
          <a:lstStyle/>
          <a:p>
            <a:pPr hangingPunct="0">
              <a:spcAft>
                <a:spcPts val="0"/>
              </a:spcAft>
            </a:pP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　　</a:t>
            </a:r>
            <a:endPar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rotWithShape="1">
          <a:blip r:embed="rId2">
            <a:clrChange>
              <a:clrFrom>
                <a:srgbClr val="FFFFFF"/>
              </a:clrFrom>
              <a:clrTo>
                <a:srgbClr val="FFFFFF">
                  <a:alpha val="0"/>
                </a:srgbClr>
              </a:clrTo>
            </a:clrChange>
          </a:blip>
          <a:srcRect r="60558"/>
          <a:stretch/>
        </p:blipFill>
        <p:spPr>
          <a:xfrm>
            <a:off x="3825933" y="692102"/>
            <a:ext cx="1735287" cy="1533857"/>
          </a:xfrm>
          <a:prstGeom prst="rect">
            <a:avLst/>
          </a:prstGeom>
        </p:spPr>
      </p:pic>
      <p:sp>
        <p:nvSpPr>
          <p:cNvPr id="6" name="内容占位符 2"/>
          <p:cNvSpPr txBox="1">
            <a:spLocks/>
          </p:cNvSpPr>
          <p:nvPr/>
        </p:nvSpPr>
        <p:spPr bwMode="auto">
          <a:xfrm>
            <a:off x="406574" y="2717798"/>
            <a:ext cx="11349215" cy="175432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213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feed our animal friend</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 floor first</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213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help water the flower</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helper to Mum and Dad</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21375" algn="l"/>
                <a:tab pos="9861550" algn="l"/>
              </a:tabLst>
            </a:pP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me wash the dishes</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rotWithShape="1">
          <a:blip r:embed="rId3"/>
          <a:srcRect l="74576"/>
          <a:stretch/>
        </p:blipFill>
        <p:spPr>
          <a:xfrm>
            <a:off x="478582" y="793979"/>
            <a:ext cx="1728192" cy="1431032"/>
          </a:xfrm>
          <a:prstGeom prst="rect">
            <a:avLst/>
          </a:prstGeom>
        </p:spPr>
      </p:pic>
      <p:sp>
        <p:nvSpPr>
          <p:cNvPr id="2" name="矩形 1"/>
          <p:cNvSpPr/>
          <p:nvPr/>
        </p:nvSpPr>
        <p:spPr>
          <a:xfrm>
            <a:off x="1126654" y="2214726"/>
            <a:ext cx="484428" cy="461665"/>
          </a:xfrm>
          <a:prstGeom prst="rect">
            <a:avLst/>
          </a:prstGeom>
        </p:spPr>
        <p:txBody>
          <a:bodyPr wrap="none">
            <a:spAutoFit/>
          </a:bodyPr>
          <a:lstStyle/>
          <a:p>
            <a:r>
              <a:rPr lang="en-US" altLang="zh-CN" sz="2400" dirty="0"/>
              <a:t>C </a:t>
            </a:r>
            <a:endParaRPr lang="zh-CN" altLang="en-US" sz="2400" dirty="0"/>
          </a:p>
        </p:txBody>
      </p:sp>
      <p:sp>
        <p:nvSpPr>
          <p:cNvPr id="3" name="矩形 2"/>
          <p:cNvSpPr/>
          <p:nvPr/>
        </p:nvSpPr>
        <p:spPr>
          <a:xfrm>
            <a:off x="4409212" y="2213742"/>
            <a:ext cx="389850" cy="461665"/>
          </a:xfrm>
          <a:prstGeom prst="rect">
            <a:avLst/>
          </a:prstGeom>
        </p:spPr>
        <p:txBody>
          <a:bodyPr wrap="none">
            <a:spAutoFit/>
          </a:bodyPr>
          <a:lstStyle/>
          <a:p>
            <a:r>
              <a:rPr lang="en-US" altLang="zh-CN" sz="2400" dirty="0"/>
              <a:t>B</a:t>
            </a:r>
            <a:endParaRPr lang="zh-CN" altLang="en-US" sz="2400" dirty="0"/>
          </a:p>
        </p:txBody>
      </p:sp>
      <p:sp>
        <p:nvSpPr>
          <p:cNvPr id="10" name="内容占位符 10"/>
          <p:cNvSpPr txBox="1">
            <a:spLocks/>
          </p:cNvSpPr>
          <p:nvPr/>
        </p:nvSpPr>
        <p:spPr bwMode="auto">
          <a:xfrm>
            <a:off x="360854" y="444041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图片内容是需要浇水的花</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“May I help water the flower</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我可以帮忙浇花吗</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与之匹配。</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0"/>
          <p:cNvSpPr txBox="1">
            <a:spLocks/>
          </p:cNvSpPr>
          <p:nvPr/>
        </p:nvSpPr>
        <p:spPr bwMode="auto">
          <a:xfrm>
            <a:off x="349191" y="551723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图片内容是需要打扫的地面</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“Let’s clean the floor first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咱们先打扫</a:t>
            </a:r>
            <a:r>
              <a:rPr lang="zh-CN" altLang="zh-CN" sz="24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地板</a:t>
            </a:r>
            <a:endParaRPr lang="en-US" altLang="zh-CN" sz="24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sz="24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吧</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与之匹配</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4617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20479"/>
            <a:ext cx="11485848" cy="692497"/>
          </a:xfrm>
        </p:spPr>
        <p:txBody>
          <a:bodyPr/>
          <a:lstStyle/>
          <a:p>
            <a:pPr lvl="0" hangingPunct="0">
              <a:spcAft>
                <a:spcPts val="0"/>
              </a:spcAft>
            </a:pP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rotWithShape="1">
          <a:blip r:embed="rId2">
            <a:clrChange>
              <a:clrFrom>
                <a:srgbClr val="FFFFFF"/>
              </a:clrFrom>
              <a:clrTo>
                <a:srgbClr val="FFFFFF">
                  <a:alpha val="0"/>
                </a:srgbClr>
              </a:clrTo>
            </a:clrChange>
          </a:blip>
          <a:srcRect l="53982"/>
          <a:stretch/>
        </p:blipFill>
        <p:spPr>
          <a:xfrm>
            <a:off x="406574" y="692696"/>
            <a:ext cx="2376264" cy="1800274"/>
          </a:xfrm>
          <a:prstGeom prst="rect">
            <a:avLst/>
          </a:prstGeom>
        </p:spPr>
      </p:pic>
      <p:sp>
        <p:nvSpPr>
          <p:cNvPr id="5" name="矩形 4"/>
          <p:cNvSpPr/>
          <p:nvPr/>
        </p:nvSpPr>
        <p:spPr>
          <a:xfrm>
            <a:off x="1274862" y="2646635"/>
            <a:ext cx="425116" cy="492443"/>
          </a:xfrm>
          <a:prstGeom prst="rect">
            <a:avLst/>
          </a:prstGeom>
        </p:spPr>
        <p:txBody>
          <a:bodyPr wrap="none">
            <a:spAutoFit/>
          </a:bodyPr>
          <a:lstStyle/>
          <a:p>
            <a:r>
              <a:rPr lang="en-US" altLang="zh-CN" sz="2600" dirty="0"/>
              <a:t>D</a:t>
            </a:r>
            <a:endParaRPr lang="zh-CN" altLang="en-US" sz="2600" dirty="0"/>
          </a:p>
        </p:txBody>
      </p:sp>
      <p:sp>
        <p:nvSpPr>
          <p:cNvPr id="6" name="内容占位符 2"/>
          <p:cNvSpPr txBox="1">
            <a:spLocks/>
          </p:cNvSpPr>
          <p:nvPr/>
        </p:nvSpPr>
        <p:spPr bwMode="auto">
          <a:xfrm>
            <a:off x="406574" y="3268276"/>
            <a:ext cx="11440128" cy="181690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921375" algn="l"/>
                <a:tab pos="9861550" algn="l"/>
              </a:tabLst>
            </a:pP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feed our animal friend</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6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 floor first</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21375" algn="l"/>
                <a:tab pos="9861550" algn="l"/>
              </a:tabLst>
            </a:pP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help water the flower</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6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helper to Mum and Dad</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921375" algn="l"/>
                <a:tab pos="9861550" algn="l"/>
              </a:tabLst>
            </a:pP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6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help me wash the dishes</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0"/>
          <p:cNvSpPr txBox="1">
            <a:spLocks/>
          </p:cNvSpPr>
          <p:nvPr/>
        </p:nvSpPr>
        <p:spPr bwMode="auto">
          <a:xfrm>
            <a:off x="363816" y="5164585"/>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spcBef>
                <a:spcPct val="0"/>
              </a:spcBef>
              <a:spcAft>
                <a:spcPts val="0"/>
              </a:spcAft>
              <a:tabLst/>
            </a:pP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图片</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内容是小孩帮父母做家务</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 a good helper to Mum and Dad</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我是爸爸妈妈的好帮手</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与之匹配。</a:t>
            </a:r>
            <a:endParaRPr lang="zh-CN"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00326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39221"/>
          </a:xfrm>
        </p:spPr>
        <p:txBody>
          <a:bodyPr/>
          <a:lstStyle/>
          <a:p>
            <a:pPr hangingPunct="0">
              <a:lnSpc>
                <a:spcPct val="130000"/>
              </a:lnSpc>
              <a:spcAft>
                <a:spcPts val="0"/>
              </a:spcAft>
            </a:pP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十、爸爸妈妈不在家</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此时在做什么呢</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从方框中选择合适的句子</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windows are dirty</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OK</a:t>
            </a:r>
            <a:r>
              <a:rPr lang="en-US" altLang="zh-CN" sz="25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 towels</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毛巾</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Oh,they’re</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over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z="25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pass them to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us,Tom</a:t>
            </a:r>
            <a:r>
              <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87488" y="3392504"/>
            <a:ext cx="11494992" cy="175054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32475" algn="l"/>
                <a:tab pos="9861550" algn="l"/>
              </a:tabLst>
            </a:pP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to do my homework first</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idea</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them</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want to play chess with me</a:t>
            </a:r>
            <a:r>
              <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5232615"/>
            <a:ext cx="11485848" cy="107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windows are dirty.”</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应提出一个关于清洁窗户的建议，故选</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231110" y="1745242"/>
            <a:ext cx="444352" cy="523220"/>
          </a:xfrm>
          <a:prstGeom prst="rect">
            <a:avLst/>
          </a:prstGeom>
        </p:spPr>
        <p:txBody>
          <a:bodyPr wrap="none">
            <a:spAutoFit/>
          </a:bodyPr>
          <a:lstStyle/>
          <a:p>
            <a:r>
              <a:rPr lang="en-US" altLang="zh-CN" dirty="0"/>
              <a:t>D</a:t>
            </a:r>
            <a:endParaRPr lang="zh-CN" altLang="en-US" dirty="0"/>
          </a:p>
        </p:txBody>
      </p:sp>
    </p:spTree>
    <p:extLst>
      <p:ext uri="{BB962C8B-B14F-4D97-AF65-F5344CB8AC3E}">
        <p14:creationId xmlns:p14="http://schemas.microsoft.com/office/powerpoint/2010/main" val="141601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116990"/>
          </a:xfrm>
        </p:spPr>
        <p:txBody>
          <a:bodyPr/>
          <a:lstStyle/>
          <a:p>
            <a:pPr hangingPunct="0">
              <a:lnSpc>
                <a:spcPct val="130000"/>
              </a:lnSpc>
              <a:spcAft>
                <a:spcPts val="0"/>
              </a:spcAft>
            </a:pPr>
            <a:r>
              <a:rPr lang="en-US" altLang="zh-CN" sz="2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smtClean="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 you</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a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while,Ben</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Mary finish cleaning</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the windows look clean and bright</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明亮的</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87488" y="2974600"/>
            <a:ext cx="11494992" cy="175054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32475" algn="l"/>
                <a:tab pos="9861550" algn="l"/>
              </a:tabLst>
            </a:pP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to do my homework first</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idea</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them</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want to play chess with me</a:t>
            </a:r>
            <a:r>
              <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990750" y="800584"/>
            <a:ext cx="397866" cy="477054"/>
          </a:xfrm>
          <a:prstGeom prst="rect">
            <a:avLst/>
          </a:prstGeom>
        </p:spPr>
        <p:txBody>
          <a:bodyPr wrap="none">
            <a:spAutoFit/>
          </a:bodyPr>
          <a:lstStyle/>
          <a:p>
            <a:r>
              <a:rPr lang="en-US" altLang="zh-CN" sz="2500" dirty="0"/>
              <a:t>B</a:t>
            </a:r>
            <a:endParaRPr lang="zh-CN" altLang="en-US" sz="2500" dirty="0"/>
          </a:p>
        </p:txBody>
      </p:sp>
      <p:sp>
        <p:nvSpPr>
          <p:cNvPr id="5" name="内容占位符 2"/>
          <p:cNvSpPr txBox="1">
            <a:spLocks/>
          </p:cNvSpPr>
          <p:nvPr/>
        </p:nvSpPr>
        <p:spPr bwMode="auto">
          <a:xfrm>
            <a:off x="360854" y="4775817"/>
            <a:ext cx="11485848" cy="117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 you pass them to </a:t>
            </a:r>
            <a:r>
              <a:rPr lang="en-US" altLang="zh-CN" sz="25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us,Tom</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可知，汤姆同意了递毛巾的请求，并把毛巾递了过去，故选</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80051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73463"/>
          </a:xfrm>
        </p:spPr>
        <p:txBody>
          <a:bodyPr/>
          <a:lstStyle/>
          <a:p>
            <a:pPr hangingPunct="0">
              <a:spcAft>
                <a:spcPts val="0"/>
              </a:spcAft>
            </a:pPr>
            <a:r>
              <a:rPr lang="en-US" altLang="zh-CN" sz="2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sz="2500"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a break</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休息</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sorry</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87488" y="2060848"/>
            <a:ext cx="11494992" cy="1750544"/>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32475" algn="l"/>
                <a:tab pos="9861550" algn="l"/>
              </a:tabLst>
            </a:pP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to do my homework first</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idea</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them</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500"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want to play chess with me</a:t>
            </a:r>
            <a:r>
              <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360854" y="395782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“Let’s take a break.”</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 sorry.”</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应该是提到了一个休息时可以一起做的事情，故选</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239222" y="845958"/>
            <a:ext cx="397866" cy="477054"/>
          </a:xfrm>
          <a:prstGeom prst="rect">
            <a:avLst/>
          </a:prstGeom>
        </p:spPr>
        <p:txBody>
          <a:bodyPr wrap="none">
            <a:spAutoFit/>
          </a:bodyPr>
          <a:lstStyle/>
          <a:p>
            <a:r>
              <a:rPr lang="en-US" altLang="zh-CN" sz="2500" dirty="0"/>
              <a:t>E</a:t>
            </a:r>
            <a:endParaRPr lang="zh-CN" altLang="en-US" sz="2500" dirty="0"/>
          </a:p>
        </p:txBody>
      </p:sp>
      <p:sp>
        <p:nvSpPr>
          <p:cNvPr id="6" name="矩形 5"/>
          <p:cNvSpPr/>
          <p:nvPr/>
        </p:nvSpPr>
        <p:spPr>
          <a:xfrm>
            <a:off x="3502918" y="1413144"/>
            <a:ext cx="415498" cy="477054"/>
          </a:xfrm>
          <a:prstGeom prst="rect">
            <a:avLst/>
          </a:prstGeom>
        </p:spPr>
        <p:txBody>
          <a:bodyPr wrap="none">
            <a:spAutoFit/>
          </a:bodyPr>
          <a:lstStyle/>
          <a:p>
            <a:r>
              <a:rPr lang="en-US" altLang="zh-CN" sz="2500" dirty="0"/>
              <a:t>A</a:t>
            </a:r>
            <a:endParaRPr lang="zh-CN" altLang="en-US" sz="2500" dirty="0"/>
          </a:p>
        </p:txBody>
      </p:sp>
      <p:sp>
        <p:nvSpPr>
          <p:cNvPr id="7" name="内容占位符 3"/>
          <p:cNvSpPr txBox="1">
            <a:spLocks/>
          </p:cNvSpPr>
          <p:nvPr/>
        </p:nvSpPr>
        <p:spPr bwMode="auto">
          <a:xfrm>
            <a:off x="351976" y="503505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 sorry.”</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Oh,I</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need to do my </a:t>
            </a:r>
            <a:r>
              <a:rPr lang="en-US" altLang="zh-CN" sz="24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homework,too</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要做作业，不能下棋，故选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4025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Oh,I</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 to do my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homework,too</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 play together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87488" y="2847644"/>
            <a:ext cx="11494992" cy="1949508"/>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32475" algn="l"/>
                <a:tab pos="986155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to do my homework first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are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good idea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them</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32475" algn="l"/>
                <a:tab pos="986155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want to play chess with me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350790" y="2141734"/>
            <a:ext cx="444352" cy="523220"/>
          </a:xfrm>
          <a:prstGeom prst="rect">
            <a:avLst/>
          </a:prstGeom>
        </p:spPr>
        <p:txBody>
          <a:bodyPr wrap="none">
            <a:spAutoFit/>
          </a:bodyPr>
          <a:lstStyle/>
          <a:p>
            <a:r>
              <a:rPr lang="en-US" altLang="zh-CN" dirty="0"/>
              <a:t>C</a:t>
            </a:r>
            <a:endParaRPr lang="zh-CN" altLang="en-US" dirty="0"/>
          </a:p>
        </p:txBody>
      </p:sp>
      <p:sp>
        <p:nvSpPr>
          <p:cNvPr id="5" name="内容占位符 4"/>
          <p:cNvSpPr txBox="1">
            <a:spLocks/>
          </p:cNvSpPr>
          <p:nvPr/>
        </p:nvSpPr>
        <p:spPr bwMode="auto">
          <a:xfrm>
            <a:off x="369732" y="4869160"/>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“Let’s do it first. Then we can play together.”</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同意先做作业再一起玩的提议，故选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6321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700808"/>
            <a:ext cx="11485848" cy="2031325"/>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feed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sweep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229545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Can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 help me pick the apples</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52322" y="3573723"/>
            <a:ext cx="11485848"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do the chores today. I feel tired now</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6" name="矩形 5"/>
          <p:cNvSpPr/>
          <p:nvPr/>
        </p:nvSpPr>
        <p:spPr>
          <a:xfrm>
            <a:off x="982638" y="1825459"/>
            <a:ext cx="423514" cy="523220"/>
          </a:xfrm>
          <a:prstGeom prst="rect">
            <a:avLst/>
          </a:prstGeom>
        </p:spPr>
        <p:txBody>
          <a:bodyPr wrap="none">
            <a:spAutoFit/>
          </a:bodyPr>
          <a:lstStyle/>
          <a:p>
            <a:r>
              <a:rPr lang="en-US" altLang="zh-CN" dirty="0"/>
              <a:t>B</a:t>
            </a:r>
            <a:endParaRPr lang="zh-CN" altLang="en-US" dirty="0"/>
          </a:p>
        </p:txBody>
      </p:sp>
      <p:sp>
        <p:nvSpPr>
          <p:cNvPr id="7" name="矩形 6"/>
          <p:cNvSpPr/>
          <p:nvPr/>
        </p:nvSpPr>
        <p:spPr>
          <a:xfrm>
            <a:off x="935166" y="3089485"/>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230981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housework is a great thing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Lily likes helping her parents with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housework</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makes her bed in the morning every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makes the room look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tidy</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helps sweep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floor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likes seeing the clean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floor</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enjoys cleaning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windows</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makes the room look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bright</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helps wash the dishes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dinner,too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housework makes Lily feel proud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自豪的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shows that she can be helpful to her family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933268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（一）根据短文内容，判断句子正（</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 likes helping Mum and Dad with housework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Lily’s mum helps her make the bed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8386" y="1493662"/>
            <a:ext cx="423514" cy="523220"/>
          </a:xfrm>
          <a:prstGeom prst="rect">
            <a:avLst/>
          </a:prstGeom>
        </p:spPr>
        <p:txBody>
          <a:bodyPr wrap="none">
            <a:spAutoFit/>
          </a:bodyPr>
          <a:lstStyle/>
          <a:p>
            <a:r>
              <a:rPr lang="en-US" altLang="zh-CN" dirty="0"/>
              <a:t>T</a:t>
            </a:r>
            <a:endParaRPr lang="zh-CN" altLang="en-US" dirty="0"/>
          </a:p>
        </p:txBody>
      </p:sp>
      <p:sp>
        <p:nvSpPr>
          <p:cNvPr id="4" name="内容占位符 1"/>
          <p:cNvSpPr txBox="1">
            <a:spLocks/>
          </p:cNvSpPr>
          <p:nvPr/>
        </p:nvSpPr>
        <p:spPr bwMode="auto">
          <a:xfrm>
            <a:off x="406574" y="2069726"/>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 likes helping her parents with the housework.”</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喜欢帮爸爸妈妈做家务，故填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79940" y="3979290"/>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makes her bed in the morning every day.”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每天早上自己整理床铺，故填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10630" y="3429529"/>
            <a:ext cx="570477" cy="523220"/>
          </a:xfrm>
          <a:prstGeom prst="rect">
            <a:avLst/>
          </a:prstGeom>
        </p:spPr>
        <p:txBody>
          <a:bodyPr wrap="none">
            <a:spAutoFit/>
          </a:bodyPr>
          <a:lstStyle/>
          <a:p>
            <a:r>
              <a:rPr lang="en-US" altLang="zh-CN" dirty="0"/>
              <a:t> F </a:t>
            </a:r>
            <a:endParaRPr lang="zh-CN" altLang="en-US" dirty="0"/>
          </a:p>
        </p:txBody>
      </p:sp>
    </p:spTree>
    <p:extLst>
      <p:ext uri="{BB962C8B-B14F-4D97-AF65-F5344CB8AC3E}">
        <p14:creationId xmlns:p14="http://schemas.microsoft.com/office/powerpoint/2010/main" val="237356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677656"/>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 can wash the dishes after dinner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housework makes Lily angry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412776"/>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helps wash the dishes after dinner,too.”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能在晚饭后帮忙洗碗，故填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1120" y="3284984"/>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 housework makes Lily feel proud.”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可知，做家务让</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感到自豪，而不是生气，故填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91172" y="871800"/>
            <a:ext cx="423514" cy="523220"/>
          </a:xfrm>
          <a:prstGeom prst="rect">
            <a:avLst/>
          </a:prstGeom>
        </p:spPr>
        <p:txBody>
          <a:bodyPr wrap="none">
            <a:spAutoFit/>
          </a:bodyPr>
          <a:lstStyle/>
          <a:p>
            <a:r>
              <a:rPr lang="en-US" altLang="zh-CN" dirty="0"/>
              <a:t>T</a:t>
            </a:r>
            <a:endParaRPr lang="zh-CN" altLang="en-US" dirty="0"/>
          </a:p>
        </p:txBody>
      </p:sp>
      <p:sp>
        <p:nvSpPr>
          <p:cNvPr id="7" name="矩形 6"/>
          <p:cNvSpPr/>
          <p:nvPr/>
        </p:nvSpPr>
        <p:spPr>
          <a:xfrm>
            <a:off x="982638" y="2779520"/>
            <a:ext cx="404278" cy="523220"/>
          </a:xfrm>
          <a:prstGeom prst="rect">
            <a:avLst/>
          </a:prstGeom>
        </p:spPr>
        <p:txBody>
          <a:bodyPr wrap="none">
            <a:spAutoFit/>
          </a:bodyPr>
          <a:lstStyle/>
          <a:p>
            <a:r>
              <a:rPr lang="en-US" altLang="zh-CN" dirty="0">
                <a:cs typeface="Times New Roman" panose="02020603050405020304" pitchFamily="18" charset="0"/>
              </a:rPr>
              <a:t>F</a:t>
            </a:r>
            <a:endParaRPr lang="zh-CN" altLang="en-US" dirty="0"/>
          </a:p>
        </p:txBody>
      </p:sp>
    </p:spTree>
    <p:extLst>
      <p:ext uri="{BB962C8B-B14F-4D97-AF65-F5344CB8AC3E}">
        <p14:creationId xmlns:p14="http://schemas.microsoft.com/office/powerpoint/2010/main" val="348550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08412"/>
            <a:ext cx="11485848" cy="576248"/>
          </a:xfrm>
        </p:spPr>
        <p:txBody>
          <a:bodyPr/>
          <a:lstStyle/>
          <a:p>
            <a:pPr hangingPunct="0">
              <a:spcAft>
                <a:spcPts val="0"/>
              </a:spcAf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（二）请根据短文内容完成导图，记录</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在家做的另外三件</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家务</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qtf412.jpg" descr="id:2147488243;FounderCES"/>
          <p:cNvPicPr/>
          <p:nvPr/>
        </p:nvPicPr>
        <p:blipFill>
          <a:blip r:embed="rId2"/>
          <a:stretch>
            <a:fillRect/>
          </a:stretch>
        </p:blipFill>
        <p:spPr>
          <a:xfrm>
            <a:off x="2578979" y="1322952"/>
            <a:ext cx="6879295" cy="2214913"/>
          </a:xfrm>
          <a:prstGeom prst="rect">
            <a:avLst/>
          </a:prstGeom>
        </p:spPr>
      </p:pic>
      <p:sp>
        <p:nvSpPr>
          <p:cNvPr id="2" name="矩形 1"/>
          <p:cNvSpPr/>
          <p:nvPr/>
        </p:nvSpPr>
        <p:spPr>
          <a:xfrm>
            <a:off x="2824995" y="3000047"/>
            <a:ext cx="2167581" cy="461665"/>
          </a:xfrm>
          <a:prstGeom prst="rect">
            <a:avLst/>
          </a:prstGeom>
        </p:spPr>
        <p:txBody>
          <a:bodyPr wrap="none">
            <a:spAutoFit/>
          </a:bodyPr>
          <a:lstStyle/>
          <a:p>
            <a:r>
              <a:rPr lang="en-US" altLang="zh-CN" sz="2400" dirty="0"/>
              <a:t>sweep the floor</a:t>
            </a:r>
            <a:endParaRPr lang="zh-CN" altLang="en-US" sz="2400" dirty="0"/>
          </a:p>
        </p:txBody>
      </p:sp>
      <p:sp>
        <p:nvSpPr>
          <p:cNvPr id="5" name="矩形 4"/>
          <p:cNvSpPr/>
          <p:nvPr/>
        </p:nvSpPr>
        <p:spPr>
          <a:xfrm>
            <a:off x="7669189" y="1181306"/>
            <a:ext cx="2579552" cy="579967"/>
          </a:xfrm>
          <a:prstGeom prst="rect">
            <a:avLst/>
          </a:prstGeom>
        </p:spPr>
        <p:txBody>
          <a:bodyPr wrap="none">
            <a:spAutoFit/>
          </a:bodyPr>
          <a:lstStyle/>
          <a:p>
            <a:pPr algn="just">
              <a:lnSpc>
                <a:spcPct val="150000"/>
              </a:lnSpc>
              <a:spcAft>
                <a:spcPts val="0"/>
              </a:spcAft>
            </a:pPr>
            <a:r>
              <a:rPr lang="en-US" altLang="zh-CN" sz="2400" dirty="0">
                <a:cs typeface="Times New Roman" panose="02020603050405020304" pitchFamily="18" charset="0"/>
              </a:rPr>
              <a:t>clean the windows</a:t>
            </a:r>
            <a:endParaRPr lang="zh-CN" altLang="zh-CN" sz="1100" dirty="0">
              <a:solidFill>
                <a:srgbClr val="000000"/>
              </a:solidFill>
              <a:cs typeface="Times New Roman" panose="02020603050405020304" pitchFamily="18" charset="0"/>
            </a:endParaRPr>
          </a:p>
        </p:txBody>
      </p:sp>
      <p:sp>
        <p:nvSpPr>
          <p:cNvPr id="6" name="矩形 5"/>
          <p:cNvSpPr/>
          <p:nvPr/>
        </p:nvSpPr>
        <p:spPr>
          <a:xfrm>
            <a:off x="7691356" y="2890900"/>
            <a:ext cx="2222083" cy="579967"/>
          </a:xfrm>
          <a:prstGeom prst="rect">
            <a:avLst/>
          </a:prstGeom>
        </p:spPr>
        <p:txBody>
          <a:bodyPr wrap="none">
            <a:spAutoFit/>
          </a:bodyPr>
          <a:lstStyle/>
          <a:p>
            <a:pPr algn="just">
              <a:lnSpc>
                <a:spcPct val="150000"/>
              </a:lnSpc>
              <a:spcAft>
                <a:spcPts val="0"/>
              </a:spcAft>
            </a:pPr>
            <a:r>
              <a:rPr lang="en-US" altLang="zh-CN" sz="2400" dirty="0">
                <a:cs typeface="Times New Roman" panose="02020603050405020304" pitchFamily="18" charset="0"/>
              </a:rPr>
              <a:t>wash the dishes</a:t>
            </a:r>
            <a:endParaRPr lang="zh-CN" altLang="zh-CN" sz="1100" dirty="0">
              <a:solidFill>
                <a:srgbClr val="000000"/>
              </a:solidFill>
              <a:cs typeface="Times New Roman" panose="02020603050405020304" pitchFamily="18" charset="0"/>
            </a:endParaRPr>
          </a:p>
        </p:txBody>
      </p:sp>
      <p:sp>
        <p:nvSpPr>
          <p:cNvPr id="7" name="内容占位符 2"/>
          <p:cNvSpPr txBox="1">
            <a:spLocks/>
          </p:cNvSpPr>
          <p:nvPr/>
        </p:nvSpPr>
        <p:spPr bwMode="auto">
          <a:xfrm>
            <a:off x="360854" y="3503469"/>
            <a:ext cx="11485848" cy="10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“Then,she helps sweep the floor.”</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clean floor”</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可知，此处与</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对应的是扫地，故填</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sweep the floor</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4546823"/>
            <a:ext cx="11485848" cy="10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enjoys cleaning the windows.”</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bright”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可知，此处与</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bright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对应的是擦窗户，故填</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 the windows</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p:cNvSpPr txBox="1">
            <a:spLocks/>
          </p:cNvSpPr>
          <p:nvPr/>
        </p:nvSpPr>
        <p:spPr bwMode="auto">
          <a:xfrm>
            <a:off x="360854" y="5542763"/>
            <a:ext cx="11485848" cy="10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根据文中</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helps wash the dishes after </a:t>
            </a:r>
            <a:r>
              <a:rPr lang="en-US" altLang="zh-CN" sz="24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dinner,too</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晚饭后会帮忙洗碗，故填</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wash the dishes</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897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algn="l"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现在有很多机器可以帮助人们做家务，以下哪些机器可以帮助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tf413.jpg" descr="id:2147488250;FounderCES"/>
          <p:cNvPicPr/>
          <p:nvPr/>
        </p:nvPicPr>
        <p:blipFill>
          <a:blip r:embed="rId2"/>
          <a:stretch>
            <a:fillRect/>
          </a:stretch>
        </p:blipFill>
        <p:spPr>
          <a:xfrm>
            <a:off x="2566814" y="2017096"/>
            <a:ext cx="2305477" cy="1378154"/>
          </a:xfrm>
          <a:prstGeom prst="rect">
            <a:avLst/>
          </a:prstGeom>
        </p:spPr>
      </p:pic>
      <p:pic>
        <p:nvPicPr>
          <p:cNvPr id="4" name="qtf414.jpg" descr="id:2147488257;FounderCES"/>
          <p:cNvPicPr/>
          <p:nvPr/>
        </p:nvPicPr>
        <p:blipFill>
          <a:blip r:embed="rId3"/>
          <a:stretch>
            <a:fillRect/>
          </a:stretch>
        </p:blipFill>
        <p:spPr>
          <a:xfrm>
            <a:off x="4295006" y="3970395"/>
            <a:ext cx="2248703" cy="1211914"/>
          </a:xfrm>
          <a:prstGeom prst="rect">
            <a:avLst/>
          </a:prstGeom>
        </p:spPr>
      </p:pic>
      <p:pic>
        <p:nvPicPr>
          <p:cNvPr id="5" name="qtf415.jpg" descr="id:2147488264;FounderCES"/>
          <p:cNvPicPr/>
          <p:nvPr/>
        </p:nvPicPr>
        <p:blipFill>
          <a:blip r:embed="rId4"/>
          <a:stretch>
            <a:fillRect/>
          </a:stretch>
        </p:blipFill>
        <p:spPr>
          <a:xfrm>
            <a:off x="6219599" y="2017096"/>
            <a:ext cx="1243760" cy="1378154"/>
          </a:xfrm>
          <a:prstGeom prst="rect">
            <a:avLst/>
          </a:prstGeom>
        </p:spPr>
      </p:pic>
      <p:pic>
        <p:nvPicPr>
          <p:cNvPr id="6" name="qtf416.jpg" descr="id:2147488271;FounderCES"/>
          <p:cNvPicPr/>
          <p:nvPr/>
        </p:nvPicPr>
        <p:blipFill>
          <a:blip r:embed="rId5"/>
          <a:stretch>
            <a:fillRect/>
          </a:stretch>
        </p:blipFill>
        <p:spPr>
          <a:xfrm>
            <a:off x="9047535" y="1844824"/>
            <a:ext cx="1296144" cy="1550426"/>
          </a:xfrm>
          <a:prstGeom prst="rect">
            <a:avLst/>
          </a:prstGeom>
        </p:spPr>
      </p:pic>
      <p:pic>
        <p:nvPicPr>
          <p:cNvPr id="7" name="qtf417.jpg" descr="id:2147488278;FounderCES"/>
          <p:cNvPicPr/>
          <p:nvPr/>
        </p:nvPicPr>
        <p:blipFill>
          <a:blip r:embed="rId6"/>
          <a:stretch>
            <a:fillRect/>
          </a:stretch>
        </p:blipFill>
        <p:spPr>
          <a:xfrm>
            <a:off x="7623829" y="3789040"/>
            <a:ext cx="1664029" cy="1537285"/>
          </a:xfrm>
          <a:prstGeom prst="rect">
            <a:avLst/>
          </a:prstGeom>
        </p:spPr>
      </p:pic>
      <p:sp>
        <p:nvSpPr>
          <p:cNvPr id="8" name="内容占位符 1"/>
          <p:cNvSpPr txBox="1">
            <a:spLocks/>
          </p:cNvSpPr>
          <p:nvPr/>
        </p:nvSpPr>
        <p:spPr bwMode="auto">
          <a:xfrm>
            <a:off x="360854" y="2700146"/>
            <a:ext cx="11485848"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p>
          <a:p>
            <a:pPr algn="ctr" eaLnBrk="1" hangingPunct="0">
              <a:spcAft>
                <a:spcPts val="0"/>
              </a:spcAft>
            </a:pPr>
            <a:endParaRPr lang="en-US" altLang="zh-CN" sz="2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eaLnBrk="1"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1890457" y="856732"/>
            <a:ext cx="1081771" cy="523220"/>
          </a:xfrm>
          <a:prstGeom prst="rect">
            <a:avLst/>
          </a:prstGeom>
        </p:spPr>
        <p:txBody>
          <a:bodyPr wrap="none">
            <a:spAutoFit/>
          </a:bodyPr>
          <a:lstStyle/>
          <a:p>
            <a:r>
              <a:rPr lang="en-US" altLang="zh-CN" dirty="0"/>
              <a:t>A B E</a:t>
            </a:r>
            <a:endParaRPr lang="zh-CN" altLang="en-US" dirty="0"/>
          </a:p>
        </p:txBody>
      </p:sp>
      <p:sp>
        <p:nvSpPr>
          <p:cNvPr id="11" name="内容占位符 1"/>
          <p:cNvSpPr txBox="1">
            <a:spLocks/>
          </p:cNvSpPr>
          <p:nvPr/>
        </p:nvSpPr>
        <p:spPr bwMode="auto">
          <a:xfrm>
            <a:off x="360854" y="522216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根据前文可知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做的家务有扫地、擦窗户和洗碗。</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是扫地机器人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是洗碗机</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是擦窗机器人。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77894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988840"/>
            <a:ext cx="11485848" cy="2008242"/>
          </a:xfrm>
        </p:spPr>
        <p:txBody>
          <a:bodyPr/>
          <a:lstStyle/>
          <a:p>
            <a:pPr algn="dist" hangingPunct="0">
              <a:spcAft>
                <a:spcPts val="0"/>
              </a:spcAft>
            </a:pPr>
            <a:r>
              <a:rPr lang="en-US" altLang="zh-CN" sz="27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700"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请你选择其中一个机器的序号，并详细说明它可以帮</a:t>
            </a:r>
            <a:r>
              <a:rPr lang="en-US" altLang="zh-CN" sz="27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7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做什么。（</a:t>
            </a:r>
            <a:r>
              <a:rPr lang="en-US" altLang="zh-CN" sz="27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700"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7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choose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it can help Lily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2" name="矩形 1"/>
          <p:cNvSpPr/>
          <p:nvPr/>
        </p:nvSpPr>
        <p:spPr>
          <a:xfrm>
            <a:off x="4006974" y="2731351"/>
            <a:ext cx="444352" cy="523220"/>
          </a:xfrm>
          <a:prstGeom prst="rect">
            <a:avLst/>
          </a:prstGeom>
        </p:spPr>
        <p:txBody>
          <a:bodyPr wrap="none">
            <a:spAutoFit/>
          </a:bodyPr>
          <a:lstStyle/>
          <a:p>
            <a:r>
              <a:rPr lang="en-US" altLang="zh-CN" dirty="0"/>
              <a:t>A</a:t>
            </a:r>
            <a:endParaRPr lang="zh-CN" altLang="en-US" dirty="0"/>
          </a:p>
        </p:txBody>
      </p:sp>
      <p:sp>
        <p:nvSpPr>
          <p:cNvPr id="5" name="矩形 4"/>
          <p:cNvSpPr/>
          <p:nvPr/>
        </p:nvSpPr>
        <p:spPr>
          <a:xfrm>
            <a:off x="8781982" y="2506854"/>
            <a:ext cx="2497800" cy="738664"/>
          </a:xfrm>
          <a:prstGeom prst="rect">
            <a:avLst/>
          </a:prstGeom>
        </p:spPr>
        <p:txBody>
          <a:bodyPr wrap="none">
            <a:spAutoFit/>
          </a:bodyPr>
          <a:lstStyle/>
          <a:p>
            <a:pPr algn="just">
              <a:lnSpc>
                <a:spcPct val="150000"/>
              </a:lnSpc>
              <a:spcAft>
                <a:spcPts val="0"/>
              </a:spcAft>
            </a:pPr>
            <a:r>
              <a:rPr lang="en-US" altLang="zh-CN" dirty="0">
                <a:cs typeface="Times New Roman" panose="02020603050405020304" pitchFamily="18" charset="0"/>
              </a:rPr>
              <a:t>sweep the </a:t>
            </a:r>
            <a:r>
              <a:rPr lang="en-US" altLang="zh-CN" dirty="0" smtClean="0">
                <a:cs typeface="Times New Roman" panose="02020603050405020304" pitchFamily="18" charset="0"/>
              </a:rPr>
              <a:t>floor</a:t>
            </a:r>
            <a:endParaRPr lang="zh-CN" altLang="zh-CN" sz="1200" dirty="0">
              <a:solidFill>
                <a:srgbClr val="000000"/>
              </a:solidFill>
              <a:cs typeface="Times New Roman" panose="02020603050405020304" pitchFamily="18" charset="0"/>
            </a:endParaRPr>
          </a:p>
        </p:txBody>
      </p:sp>
      <p:sp>
        <p:nvSpPr>
          <p:cNvPr id="6" name="矩形 5"/>
          <p:cNvSpPr/>
          <p:nvPr/>
        </p:nvSpPr>
        <p:spPr>
          <a:xfrm>
            <a:off x="262558" y="3190526"/>
            <a:ext cx="2709396" cy="738664"/>
          </a:xfrm>
          <a:prstGeom prst="rect">
            <a:avLst/>
          </a:prstGeom>
        </p:spPr>
        <p:txBody>
          <a:bodyPr wrap="none">
            <a:spAutoFit/>
          </a:bodyPr>
          <a:lstStyle/>
          <a:p>
            <a:pPr algn="just">
              <a:lnSpc>
                <a:spcPct val="150000"/>
              </a:lnSpc>
              <a:spcAft>
                <a:spcPts val="0"/>
              </a:spcAft>
            </a:pPr>
            <a:r>
              <a:rPr lang="zh-CN" altLang="zh-CN" dirty="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答案不唯一</a:t>
            </a:r>
            <a:r>
              <a:rPr lang="zh-CN" altLang="zh-CN" dirty="0">
                <a:cs typeface="Times New Roman" panose="02020603050405020304" pitchFamily="18" charset="0"/>
              </a:rPr>
              <a:t>）</a:t>
            </a:r>
            <a:endParaRPr lang="zh-CN" altLang="zh-CN" sz="12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982115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将家务与人物匹配。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5" name="内容占位符 1"/>
          <p:cNvSpPr txBox="1">
            <a:spLocks/>
          </p:cNvSpPr>
          <p:nvPr/>
        </p:nvSpPr>
        <p:spPr bwMode="auto">
          <a:xfrm>
            <a:off x="360854" y="133089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Sunday is the day for chores in our family. Everyone is at home. Let’s do chores </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together,Anna</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But my grandparents are old. Can they do chores</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Yes. They can do some easy work. Grandpa can take out the rubbish.</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How about Grandma</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She always makes the bed in the morning.</a:t>
            </a:r>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Who can do it</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Mum can wash the clothes.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Who can water the flowers</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Little Andy can water the flowers. You can do with him.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How about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you,Dad</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can sweep the floor</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078748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8713782" y="1484716"/>
            <a:ext cx="2566000" cy="3888500"/>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Dad</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Andy</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p:txBody>
      </p:sp>
      <p:pic>
        <p:nvPicPr>
          <p:cNvPr id="4" name="qtf402.jpg" descr="id:2147487990;FounderCES"/>
          <p:cNvPicPr/>
          <p:nvPr/>
        </p:nvPicPr>
        <p:blipFill>
          <a:blip r:embed="rId2"/>
          <a:stretch>
            <a:fillRect/>
          </a:stretch>
        </p:blipFill>
        <p:spPr>
          <a:xfrm>
            <a:off x="1270670" y="1268760"/>
            <a:ext cx="6048672" cy="4155844"/>
          </a:xfrm>
          <a:prstGeom prst="rect">
            <a:avLst/>
          </a:prstGeom>
        </p:spPr>
      </p:pic>
      <p:sp>
        <p:nvSpPr>
          <p:cNvPr id="5" name="矩形 4"/>
          <p:cNvSpPr/>
          <p:nvPr/>
        </p:nvSpPr>
        <p:spPr>
          <a:xfrm>
            <a:off x="2494806" y="1818190"/>
            <a:ext cx="423514" cy="523220"/>
          </a:xfrm>
          <a:prstGeom prst="rect">
            <a:avLst/>
          </a:prstGeom>
        </p:spPr>
        <p:txBody>
          <a:bodyPr wrap="none">
            <a:spAutoFit/>
          </a:bodyPr>
          <a:lstStyle/>
          <a:p>
            <a:r>
              <a:rPr lang="en-US" altLang="zh-CN" dirty="0"/>
              <a:t>B</a:t>
            </a:r>
            <a:endParaRPr lang="zh-CN" altLang="en-US" dirty="0"/>
          </a:p>
        </p:txBody>
      </p:sp>
      <p:sp>
        <p:nvSpPr>
          <p:cNvPr id="6" name="矩形 5"/>
          <p:cNvSpPr/>
          <p:nvPr/>
        </p:nvSpPr>
        <p:spPr>
          <a:xfrm>
            <a:off x="6557901" y="1988840"/>
            <a:ext cx="444352" cy="523220"/>
          </a:xfrm>
          <a:prstGeom prst="rect">
            <a:avLst/>
          </a:prstGeom>
        </p:spPr>
        <p:txBody>
          <a:bodyPr wrap="none">
            <a:spAutoFit/>
          </a:bodyPr>
          <a:lstStyle/>
          <a:p>
            <a:r>
              <a:rPr lang="en-US" altLang="zh-CN" dirty="0"/>
              <a:t>D</a:t>
            </a:r>
            <a:endParaRPr lang="zh-CN" altLang="en-US" dirty="0"/>
          </a:p>
        </p:txBody>
      </p:sp>
      <p:sp>
        <p:nvSpPr>
          <p:cNvPr id="7" name="矩形 6"/>
          <p:cNvSpPr/>
          <p:nvPr/>
        </p:nvSpPr>
        <p:spPr>
          <a:xfrm>
            <a:off x="6433555" y="2554618"/>
            <a:ext cx="732893" cy="523220"/>
          </a:xfrm>
          <a:prstGeom prst="rect">
            <a:avLst/>
          </a:prstGeom>
        </p:spPr>
        <p:txBody>
          <a:bodyPr wrap="none">
            <a:spAutoFit/>
          </a:bodyPr>
          <a:lstStyle/>
          <a:p>
            <a:r>
              <a:rPr lang="en-US" altLang="zh-CN" dirty="0"/>
              <a:t>E,F</a:t>
            </a:r>
            <a:endParaRPr lang="zh-CN" altLang="en-US" dirty="0"/>
          </a:p>
        </p:txBody>
      </p:sp>
      <p:sp>
        <p:nvSpPr>
          <p:cNvPr id="8" name="矩形 7"/>
          <p:cNvSpPr/>
          <p:nvPr/>
        </p:nvSpPr>
        <p:spPr>
          <a:xfrm>
            <a:off x="1630710" y="4437112"/>
            <a:ext cx="444352" cy="523220"/>
          </a:xfrm>
          <a:prstGeom prst="rect">
            <a:avLst/>
          </a:prstGeom>
        </p:spPr>
        <p:txBody>
          <a:bodyPr wrap="none">
            <a:spAutoFit/>
          </a:bodyPr>
          <a:lstStyle/>
          <a:p>
            <a:r>
              <a:rPr lang="en-US" altLang="zh-CN" dirty="0"/>
              <a:t>A</a:t>
            </a:r>
            <a:endParaRPr lang="zh-CN" altLang="en-US" dirty="0"/>
          </a:p>
        </p:txBody>
      </p:sp>
      <p:sp>
        <p:nvSpPr>
          <p:cNvPr id="9" name="矩形 8"/>
          <p:cNvSpPr/>
          <p:nvPr/>
        </p:nvSpPr>
        <p:spPr>
          <a:xfrm>
            <a:off x="5879182" y="4788274"/>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2492921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447645"/>
          </a:xfrm>
        </p:spPr>
        <p:txBody>
          <a:bodyPr/>
          <a:lstStyle/>
          <a:p>
            <a:pPr hangingPunct="0">
              <a:spcAft>
                <a:spcPts val="0"/>
              </a:spcAft>
              <a:tabLst>
                <a:tab pos="2335213" algn="l"/>
                <a:tab pos="4572000" algn="l"/>
                <a:tab pos="6907213" algn="l"/>
                <a:tab pos="7085013" algn="l"/>
                <a:tab pos="986155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选出与所听内容相符的图片。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p>
          <a:p>
            <a:pPr hangingPunct="0">
              <a:spcAft>
                <a:spcPts val="0"/>
              </a:spcAft>
              <a:tabLst>
                <a:tab pos="2335213" algn="l"/>
                <a:tab pos="4572000" algn="l"/>
                <a:tab pos="6907213" algn="l"/>
                <a:tab pos="7085013" algn="l"/>
                <a:tab pos="986155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endParaRPr lang="en-US" altLang="zh-CN" sz="1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p>
          <a:p>
            <a:pPr hangingPunct="0">
              <a:spcAft>
                <a:spcPts val="0"/>
              </a:spcAft>
              <a:tabLst>
                <a:tab pos="2335213" algn="l"/>
                <a:tab pos="4572000" algn="l"/>
                <a:tab pos="6907213" algn="l"/>
                <a:tab pos="7085013" algn="l"/>
                <a:tab pos="986155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2350790" y="1340768"/>
            <a:ext cx="5544616" cy="1507707"/>
          </a:xfrm>
          <a:prstGeom prst="rect">
            <a:avLst/>
          </a:prstGeom>
        </p:spPr>
      </p:pic>
      <p:pic>
        <p:nvPicPr>
          <p:cNvPr id="6" name="图片 5"/>
          <p:cNvPicPr>
            <a:picLocks noChangeAspect="1"/>
          </p:cNvPicPr>
          <p:nvPr/>
        </p:nvPicPr>
        <p:blipFill>
          <a:blip r:embed="rId3"/>
          <a:stretch>
            <a:fillRect/>
          </a:stretch>
        </p:blipFill>
        <p:spPr>
          <a:xfrm>
            <a:off x="2350790" y="3861048"/>
            <a:ext cx="5616624" cy="1418291"/>
          </a:xfrm>
          <a:prstGeom prst="rect">
            <a:avLst/>
          </a:prstGeom>
        </p:spPr>
      </p:pic>
      <p:sp>
        <p:nvSpPr>
          <p:cNvPr id="7" name="内容占位符 1"/>
          <p:cNvSpPr txBox="1">
            <a:spLocks/>
          </p:cNvSpPr>
          <p:nvPr/>
        </p:nvSpPr>
        <p:spPr bwMode="auto">
          <a:xfrm>
            <a:off x="351976" y="3122384"/>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think I need to sweep the floor first.</a:t>
            </a:r>
          </a:p>
        </p:txBody>
      </p:sp>
      <p:sp>
        <p:nvSpPr>
          <p:cNvPr id="8" name="内容占位符 1"/>
          <p:cNvSpPr txBox="1">
            <a:spLocks/>
          </p:cNvSpPr>
          <p:nvPr/>
        </p:nvSpPr>
        <p:spPr bwMode="auto">
          <a:xfrm>
            <a:off x="351976" y="5714672"/>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Maria,can</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you help me wash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clothes</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38104" y="2138069"/>
            <a:ext cx="444352" cy="523220"/>
          </a:xfrm>
          <a:prstGeom prst="rect">
            <a:avLst/>
          </a:prstGeom>
        </p:spPr>
        <p:txBody>
          <a:bodyPr wrap="none">
            <a:spAutoFit/>
          </a:bodyPr>
          <a:lstStyle/>
          <a:p>
            <a:r>
              <a:rPr lang="en-US" altLang="zh-CN" dirty="0"/>
              <a:t>C</a:t>
            </a:r>
            <a:endParaRPr lang="zh-CN" altLang="en-US" dirty="0"/>
          </a:p>
        </p:txBody>
      </p:sp>
      <p:sp>
        <p:nvSpPr>
          <p:cNvPr id="9" name="矩形 8"/>
          <p:cNvSpPr/>
          <p:nvPr/>
        </p:nvSpPr>
        <p:spPr>
          <a:xfrm>
            <a:off x="938104" y="4700861"/>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45173"/>
            <a:ext cx="11485848" cy="3970318"/>
          </a:xfrm>
        </p:spPr>
        <p:txBody>
          <a:bodyPr/>
          <a:lstStyle/>
          <a:p>
            <a:pPr hangingPunct="0">
              <a:spcAft>
                <a:spcPts val="0"/>
              </a:spcAft>
              <a:tabLst>
                <a:tab pos="2335213" algn="l"/>
                <a:tab pos="4572000" algn="l"/>
                <a:tab pos="6907213" algn="l"/>
                <a:tab pos="7085013"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2335213" algn="l"/>
                <a:tab pos="4572000" algn="l"/>
                <a:tab pos="6907213" algn="l"/>
                <a:tab pos="7085013" algn="l"/>
                <a:tab pos="986155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062759" y="810120"/>
            <a:ext cx="6048672" cy="1495177"/>
          </a:xfrm>
          <a:prstGeom prst="rect">
            <a:avLst/>
          </a:prstGeom>
        </p:spPr>
      </p:pic>
      <p:pic>
        <p:nvPicPr>
          <p:cNvPr id="4" name="图片 3"/>
          <p:cNvPicPr>
            <a:picLocks noChangeAspect="1"/>
          </p:cNvPicPr>
          <p:nvPr/>
        </p:nvPicPr>
        <p:blipFill>
          <a:blip r:embed="rId3"/>
          <a:stretch>
            <a:fillRect/>
          </a:stretch>
        </p:blipFill>
        <p:spPr>
          <a:xfrm>
            <a:off x="2206774" y="3294484"/>
            <a:ext cx="5976664" cy="1547572"/>
          </a:xfrm>
          <a:prstGeom prst="rect">
            <a:avLst/>
          </a:prstGeom>
        </p:spPr>
      </p:pic>
      <p:sp>
        <p:nvSpPr>
          <p:cNvPr id="5" name="内容占位符 2"/>
          <p:cNvSpPr txBox="1">
            <a:spLocks/>
          </p:cNvSpPr>
          <p:nvPr/>
        </p:nvSpPr>
        <p:spPr bwMode="auto">
          <a:xfrm>
            <a:off x="360854" y="2636912"/>
            <a:ext cx="11485848"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Let’s feed the cow. It’s hungry.</a:t>
            </a:r>
          </a:p>
        </p:txBody>
      </p:sp>
      <p:sp>
        <p:nvSpPr>
          <p:cNvPr id="6" name="内容占位符 2"/>
          <p:cNvSpPr txBox="1">
            <a:spLocks/>
          </p:cNvSpPr>
          <p:nvPr/>
        </p:nvSpPr>
        <p:spPr bwMode="auto">
          <a:xfrm>
            <a:off x="343098" y="5169012"/>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Grandma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waters the flowers every day</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7" name="矩形 6"/>
          <p:cNvSpPr/>
          <p:nvPr/>
        </p:nvSpPr>
        <p:spPr>
          <a:xfrm>
            <a:off x="856378" y="1637678"/>
            <a:ext cx="513282" cy="523220"/>
          </a:xfrm>
          <a:prstGeom prst="rect">
            <a:avLst/>
          </a:prstGeom>
        </p:spPr>
        <p:txBody>
          <a:bodyPr wrap="none">
            <a:spAutoFit/>
          </a:bodyPr>
          <a:lstStyle/>
          <a:p>
            <a:r>
              <a:rPr lang="en-US" altLang="zh-CN" dirty="0"/>
              <a:t> B</a:t>
            </a:r>
            <a:endParaRPr lang="zh-CN" altLang="en-US" dirty="0"/>
          </a:p>
        </p:txBody>
      </p:sp>
      <p:sp>
        <p:nvSpPr>
          <p:cNvPr id="8" name="矩形 7"/>
          <p:cNvSpPr/>
          <p:nvPr/>
        </p:nvSpPr>
        <p:spPr>
          <a:xfrm>
            <a:off x="928459" y="4210802"/>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40106"/>
            <a:ext cx="11485848" cy="656846"/>
          </a:xfrm>
        </p:spPr>
        <p:txBody>
          <a:bodyPr/>
          <a:lstStyle/>
          <a:p>
            <a:pPr hangingPunct="0">
              <a:spcAft>
                <a:spcPts val="0"/>
              </a:spcAft>
              <a:tabLst>
                <a:tab pos="2335213" algn="l"/>
                <a:tab pos="4572000" algn="l"/>
                <a:tab pos="6907213" algn="l"/>
                <a:tab pos="7085013"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18742" y="866002"/>
            <a:ext cx="6552728" cy="1606895"/>
          </a:xfrm>
          <a:prstGeom prst="rect">
            <a:avLst/>
          </a:prstGeom>
        </p:spPr>
      </p:pic>
      <p:sp>
        <p:nvSpPr>
          <p:cNvPr id="4" name="内容占位符 3"/>
          <p:cNvSpPr txBox="1">
            <a:spLocks/>
          </p:cNvSpPr>
          <p:nvPr/>
        </p:nvSpPr>
        <p:spPr bwMode="auto">
          <a:xfrm>
            <a:off x="360854" y="2996952"/>
            <a:ext cx="11485848" cy="66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They work all day. They are tired.</a:t>
            </a:r>
          </a:p>
        </p:txBody>
      </p:sp>
      <p:sp>
        <p:nvSpPr>
          <p:cNvPr id="5" name="矩形 4"/>
          <p:cNvSpPr/>
          <p:nvPr/>
        </p:nvSpPr>
        <p:spPr>
          <a:xfrm>
            <a:off x="944256" y="2443401"/>
            <a:ext cx="444352" cy="523220"/>
          </a:xfrm>
          <a:prstGeom prst="rect">
            <a:avLst/>
          </a:prstGeom>
        </p:spPr>
        <p:txBody>
          <a:bodyPr wrap="none">
            <a:spAutoFit/>
          </a:bodyPr>
          <a:lstStyle/>
          <a:p>
            <a:r>
              <a:rPr lang="en-US" altLang="zh-CN" dirty="0"/>
              <a:t>C</a:t>
            </a:r>
            <a:endParaRPr lang="zh-CN" altLang="en-US" dirty="0"/>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2697</Words>
  <Application>Microsoft Office PowerPoint</Application>
  <PresentationFormat>自定义</PresentationFormat>
  <Paragraphs>274</Paragraphs>
  <Slides>35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35</vt:i4>
      </vt:variant>
    </vt:vector>
  </HeadingPairs>
  <TitlesOfParts>
    <vt:vector size="42"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362</cp:revision>
  <dcterms:created xsi:type="dcterms:W3CDTF">2020-11-06T05:24:00Z</dcterms:created>
  <dcterms:modified xsi:type="dcterms:W3CDTF">2025-06-30T07:30:38Z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